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79" r:id="rId11"/>
    <p:sldId id="266" r:id="rId12"/>
    <p:sldId id="267" r:id="rId13"/>
    <p:sldId id="268" r:id="rId14"/>
    <p:sldId id="269" r:id="rId15"/>
    <p:sldId id="270" r:id="rId16"/>
    <p:sldId id="271" r:id="rId17"/>
    <p:sldId id="272" r:id="rId18"/>
    <p:sldId id="278" r:id="rId19"/>
    <p:sldId id="280" r:id="rId20"/>
    <p:sldId id="275" r:id="rId21"/>
    <p:sldId id="276" r:id="rId22"/>
    <p:sldId id="277" r:id="rId23"/>
  </p:sldIdLst>
  <p:sldSz cx="14630400" cy="8229600"/>
  <p:notesSz cx="8229600" cy="14630400"/>
  <p:embeddedFontLst>
    <p:embeddedFont>
      <p:font typeface="Calibri" panose="020F0502020204030204" pitchFamily="34" charset="0"/>
      <p:regular r:id="rId25"/>
      <p:bold r:id="rId26"/>
      <p:italic r:id="rId27"/>
      <p:boldItalic r:id="rId28"/>
    </p:embeddedFont>
    <p:embeddedFont>
      <p:font typeface="Merriweather" panose="020B0604020202020204" charset="0"/>
      <p:regular r:id="rId29"/>
    </p:embeddedFont>
    <p:embeddedFont>
      <p:font typeface="Consolas" panose="020B0609020204030204" pitchFamily="49"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15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8" d="100"/>
          <a:sy n="78" d="100"/>
        </p:scale>
        <p:origin x="2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843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39310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39995526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6963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hyperlink" Target="https://doi.org/10.1016/0095-0696(78)90006-2" TargetMode="External"/><Relationship Id="rId2" Type="http://schemas.openxmlformats.org/officeDocument/2006/relationships/notesSlide" Target="../notesSlides/notesSlide21.xml"/><Relationship Id="rId1" Type="http://schemas.openxmlformats.org/officeDocument/2006/relationships/slideLayout" Target="../slideLayouts/slideLayout22.xml"/><Relationship Id="rId6" Type="http://schemas.openxmlformats.org/officeDocument/2006/relationships/hyperlink" Target="https://machinelearningcoban.com/" TargetMode="External"/><Relationship Id="rId5" Type="http://schemas.openxmlformats.org/officeDocument/2006/relationships/hyperlink" Target="https://doi.org/10.1109/MCSE.2007.55" TargetMode="External"/><Relationship Id="rId4" Type="http://schemas.openxmlformats.org/officeDocument/2006/relationships/hyperlink" Target="https://doi.org/10.1038/s41586-020-2649-2"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566624"/>
            <a:ext cx="7416403" cy="2313861"/>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Phân tích và Mô hình hóa Dữ liệu Giá nhà tại Boston</a:t>
            </a:r>
            <a:endParaRPr lang="en-US" sz="4850" dirty="0"/>
          </a:p>
        </p:txBody>
      </p:sp>
      <p:sp>
        <p:nvSpPr>
          <p:cNvPr id="4" name="Text 1"/>
          <p:cNvSpPr/>
          <p:nvPr/>
        </p:nvSpPr>
        <p:spPr>
          <a:xfrm>
            <a:off x="863798" y="4250650"/>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Thực hiện: Lương Quý </a:t>
            </a:r>
            <a:r>
              <a:rPr lang="en-US" sz="1900">
                <a:solidFill>
                  <a:srgbClr val="E2E6E9"/>
                </a:solidFill>
                <a:latin typeface="Merriweather" pitchFamily="34" charset="0"/>
                <a:ea typeface="Merriweather" pitchFamily="34" charset="-122"/>
                <a:cs typeface="Merriweather" pitchFamily="34" charset="-120"/>
              </a:rPr>
              <a:t>Huy </a:t>
            </a:r>
            <a:endParaRPr lang="en-US" sz="1900" dirty="0"/>
          </a:p>
        </p:txBody>
      </p:sp>
      <p:sp>
        <p:nvSpPr>
          <p:cNvPr id="5" name="Text 2"/>
          <p:cNvSpPr/>
          <p:nvPr/>
        </p:nvSpPr>
        <p:spPr>
          <a:xfrm>
            <a:off x="863798" y="4923115"/>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Mã sinh viên: 21000683</a:t>
            </a:r>
            <a:endParaRPr lang="en-US" sz="1900" dirty="0"/>
          </a:p>
        </p:txBody>
      </p:sp>
      <p:sp>
        <p:nvSpPr>
          <p:cNvPr id="6" name="Text 3"/>
          <p:cNvSpPr/>
          <p:nvPr/>
        </p:nvSpPr>
        <p:spPr>
          <a:xfrm>
            <a:off x="863798" y="5595580"/>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Giảng viên: Hoàng Anh Đức</a:t>
            </a:r>
            <a:endParaRPr lang="en-US" sz="1900" dirty="0"/>
          </a:p>
        </p:txBody>
      </p:sp>
      <p:sp>
        <p:nvSpPr>
          <p:cNvPr id="7" name="Text 4"/>
          <p:cNvSpPr/>
          <p:nvPr/>
        </p:nvSpPr>
        <p:spPr>
          <a:xfrm>
            <a:off x="863798" y="6268045"/>
            <a:ext cx="74164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Mã học phần: MAT3508 Học kỳ 1, Năm học 2025-2026</a:t>
            </a:r>
            <a:endParaRPr lang="en-US" sz="19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771287"/>
            <a:ext cx="10347722"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Kết quả Giảm chiều trên tập dữ liệu</a:t>
            </a:r>
            <a:endParaRPr lang="en-US" sz="4850" dirty="0"/>
          </a:p>
        </p:txBody>
      </p:sp>
      <p:sp>
        <p:nvSpPr>
          <p:cNvPr id="3" name="Shape 1"/>
          <p:cNvSpPr/>
          <p:nvPr/>
        </p:nvSpPr>
        <p:spPr>
          <a:xfrm>
            <a:off x="863798" y="2406372"/>
            <a:ext cx="6327934" cy="2217420"/>
          </a:xfrm>
          <a:prstGeom prst="roundRect">
            <a:avLst>
              <a:gd name="adj" fmla="val 6598"/>
            </a:avLst>
          </a:prstGeom>
          <a:solidFill>
            <a:srgbClr val="09151A">
              <a:alpha val="95000"/>
            </a:srgbClr>
          </a:solidFill>
          <a:ln/>
        </p:spPr>
      </p:sp>
      <p:sp>
        <p:nvSpPr>
          <p:cNvPr id="4" name="Shape 2"/>
          <p:cNvSpPr/>
          <p:nvPr/>
        </p:nvSpPr>
        <p:spPr>
          <a:xfrm>
            <a:off x="863798" y="2375892"/>
            <a:ext cx="6327934" cy="121920"/>
          </a:xfrm>
          <a:prstGeom prst="roundRect">
            <a:avLst>
              <a:gd name="adj" fmla="val 85031"/>
            </a:avLst>
          </a:prstGeom>
          <a:solidFill>
            <a:srgbClr val="609DFF"/>
          </a:solidFill>
          <a:ln/>
        </p:spPr>
      </p:sp>
      <p:sp>
        <p:nvSpPr>
          <p:cNvPr id="5" name="Shape 3"/>
          <p:cNvSpPr/>
          <p:nvPr/>
        </p:nvSpPr>
        <p:spPr>
          <a:xfrm>
            <a:off x="3657540" y="2036207"/>
            <a:ext cx="740450" cy="740450"/>
          </a:xfrm>
          <a:prstGeom prst="roundRect">
            <a:avLst>
              <a:gd name="adj" fmla="val 123492"/>
            </a:avLst>
          </a:prstGeom>
          <a:solidFill>
            <a:srgbClr val="609DFF"/>
          </a:solidFill>
          <a:ln/>
        </p:spPr>
      </p:sp>
      <p:sp>
        <p:nvSpPr>
          <p:cNvPr id="6" name="Text 4"/>
          <p:cNvSpPr/>
          <p:nvPr/>
        </p:nvSpPr>
        <p:spPr>
          <a:xfrm>
            <a:off x="3879711" y="2221349"/>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1</a:t>
            </a:r>
            <a:endParaRPr lang="en-US" sz="2300" dirty="0"/>
          </a:p>
        </p:txBody>
      </p:sp>
      <p:sp>
        <p:nvSpPr>
          <p:cNvPr id="7" name="Text 5"/>
          <p:cNvSpPr/>
          <p:nvPr/>
        </p:nvSpPr>
        <p:spPr>
          <a:xfrm>
            <a:off x="1141095" y="3023354"/>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Số chiều</a:t>
            </a:r>
            <a:endParaRPr lang="en-US" sz="2400" dirty="0"/>
          </a:p>
        </p:txBody>
      </p:sp>
      <p:sp>
        <p:nvSpPr>
          <p:cNvPr id="8" name="Text 6"/>
          <p:cNvSpPr/>
          <p:nvPr/>
        </p:nvSpPr>
        <p:spPr>
          <a:xfrm>
            <a:off x="1141095" y="3556873"/>
            <a:ext cx="5773341"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Tập dữ liệu đã giảm từ 13 chiều xuống </a:t>
            </a:r>
            <a:r>
              <a:rPr lang="en-US" sz="1900" dirty="0" err="1">
                <a:solidFill>
                  <a:srgbClr val="E2E6E9"/>
                </a:solidFill>
                <a:latin typeface="Merriweather" pitchFamily="34" charset="0"/>
                <a:ea typeface="Merriweather" pitchFamily="34" charset="-122"/>
                <a:cs typeface="Merriweather" pitchFamily="34" charset="-120"/>
              </a:rPr>
              <a:t>còn</a:t>
            </a:r>
            <a:r>
              <a:rPr lang="en-US" sz="1900" dirty="0">
                <a:solidFill>
                  <a:srgbClr val="E2E6E9"/>
                </a:solidFill>
                <a:latin typeface="Merriweather" pitchFamily="34" charset="0"/>
                <a:ea typeface="Merriweather" pitchFamily="34" charset="-122"/>
                <a:cs typeface="Merriweather" pitchFamily="34" charset="-120"/>
              </a:rPr>
              <a:t> </a:t>
            </a:r>
            <a:r>
              <a:rPr lang="en-US" sz="1900" dirty="0" smtClean="0">
                <a:solidFill>
                  <a:srgbClr val="E2E6E9"/>
                </a:solidFill>
                <a:latin typeface="Merriweather" pitchFamily="34" charset="0"/>
                <a:ea typeface="Merriweather" pitchFamily="34" charset="-122"/>
                <a:cs typeface="Merriweather" pitchFamily="34" charset="-120"/>
              </a:rPr>
              <a:t>10 </a:t>
            </a:r>
            <a:r>
              <a:rPr lang="en-US" sz="1900" dirty="0">
                <a:solidFill>
                  <a:srgbClr val="E2E6E9"/>
                </a:solidFill>
                <a:latin typeface="Merriweather" pitchFamily="34" charset="0"/>
                <a:ea typeface="Merriweather" pitchFamily="34" charset="-122"/>
                <a:cs typeface="Merriweather" pitchFamily="34" charset="-120"/>
              </a:rPr>
              <a:t>chiều</a:t>
            </a:r>
            <a:endParaRPr lang="en-US" sz="1900" dirty="0"/>
          </a:p>
        </p:txBody>
      </p:sp>
      <p:sp>
        <p:nvSpPr>
          <p:cNvPr id="9" name="Shape 7"/>
          <p:cNvSpPr/>
          <p:nvPr/>
        </p:nvSpPr>
        <p:spPr>
          <a:xfrm>
            <a:off x="7438549" y="2406372"/>
            <a:ext cx="6328053" cy="2217420"/>
          </a:xfrm>
          <a:prstGeom prst="roundRect">
            <a:avLst>
              <a:gd name="adj" fmla="val 6598"/>
            </a:avLst>
          </a:prstGeom>
          <a:solidFill>
            <a:srgbClr val="09151A">
              <a:alpha val="95000"/>
            </a:srgbClr>
          </a:solidFill>
          <a:ln/>
        </p:spPr>
      </p:sp>
      <p:sp>
        <p:nvSpPr>
          <p:cNvPr id="10" name="Shape 8"/>
          <p:cNvSpPr/>
          <p:nvPr/>
        </p:nvSpPr>
        <p:spPr>
          <a:xfrm>
            <a:off x="7438549" y="2375892"/>
            <a:ext cx="6328053" cy="121920"/>
          </a:xfrm>
          <a:prstGeom prst="roundRect">
            <a:avLst>
              <a:gd name="adj" fmla="val 85031"/>
            </a:avLst>
          </a:prstGeom>
          <a:solidFill>
            <a:srgbClr val="609DFF"/>
          </a:solidFill>
          <a:ln/>
        </p:spPr>
      </p:sp>
      <p:sp>
        <p:nvSpPr>
          <p:cNvPr id="11" name="Shape 9"/>
          <p:cNvSpPr/>
          <p:nvPr/>
        </p:nvSpPr>
        <p:spPr>
          <a:xfrm>
            <a:off x="10232291" y="2036207"/>
            <a:ext cx="740450" cy="740450"/>
          </a:xfrm>
          <a:prstGeom prst="roundRect">
            <a:avLst>
              <a:gd name="adj" fmla="val 123492"/>
            </a:avLst>
          </a:prstGeom>
          <a:solidFill>
            <a:srgbClr val="609DFF"/>
          </a:solidFill>
          <a:ln/>
        </p:spPr>
      </p:sp>
      <p:sp>
        <p:nvSpPr>
          <p:cNvPr id="12" name="Text 10"/>
          <p:cNvSpPr/>
          <p:nvPr/>
        </p:nvSpPr>
        <p:spPr>
          <a:xfrm>
            <a:off x="10454461" y="2221349"/>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2</a:t>
            </a:r>
            <a:endParaRPr lang="en-US" sz="2300" dirty="0"/>
          </a:p>
        </p:txBody>
      </p:sp>
      <p:sp>
        <p:nvSpPr>
          <p:cNvPr id="13" name="Text 11"/>
          <p:cNvSpPr/>
          <p:nvPr/>
        </p:nvSpPr>
        <p:spPr>
          <a:xfrm>
            <a:off x="7715845" y="3023354"/>
            <a:ext cx="3481030"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Tổng phương sai giữ lại</a:t>
            </a:r>
            <a:endParaRPr lang="en-US" sz="2400" dirty="0"/>
          </a:p>
        </p:txBody>
      </p:sp>
      <p:sp>
        <p:nvSpPr>
          <p:cNvPr id="14" name="Text 12"/>
          <p:cNvSpPr/>
          <p:nvPr/>
        </p:nvSpPr>
        <p:spPr>
          <a:xfrm>
            <a:off x="7715845" y="3556873"/>
            <a:ext cx="577346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Các thành phần chính này giữ </a:t>
            </a:r>
            <a:r>
              <a:rPr lang="en-US" sz="1900" dirty="0" err="1">
                <a:solidFill>
                  <a:srgbClr val="E2E6E9"/>
                </a:solidFill>
                <a:latin typeface="Merriweather" pitchFamily="34" charset="0"/>
                <a:ea typeface="Merriweather" pitchFamily="34" charset="-122"/>
                <a:cs typeface="Merriweather" pitchFamily="34" charset="-120"/>
              </a:rPr>
              <a:t>lại</a:t>
            </a:r>
            <a:r>
              <a:rPr lang="en-US" sz="1900" dirty="0">
                <a:solidFill>
                  <a:srgbClr val="E2E6E9"/>
                </a:solidFill>
                <a:latin typeface="Merriweather" pitchFamily="34" charset="0"/>
                <a:ea typeface="Merriweather" pitchFamily="34" charset="-122"/>
                <a:cs typeface="Merriweather" pitchFamily="34" charset="-120"/>
              </a:rPr>
              <a:t> </a:t>
            </a:r>
            <a:r>
              <a:rPr lang="en-US" sz="1900" dirty="0" smtClean="0">
                <a:solidFill>
                  <a:srgbClr val="E2E6E9"/>
                </a:solidFill>
                <a:latin typeface="Merriweather" pitchFamily="34" charset="0"/>
                <a:ea typeface="Merriweather" pitchFamily="34" charset="-122"/>
                <a:cs typeface="Merriweather" pitchFamily="34" charset="-120"/>
              </a:rPr>
              <a:t>&gt;95% </a:t>
            </a:r>
            <a:r>
              <a:rPr lang="en-US" sz="1900" dirty="0">
                <a:solidFill>
                  <a:srgbClr val="E2E6E9"/>
                </a:solidFill>
                <a:latin typeface="Merriweather" pitchFamily="34" charset="0"/>
                <a:ea typeface="Merriweather" pitchFamily="34" charset="-122"/>
                <a:cs typeface="Merriweather" pitchFamily="34" charset="-120"/>
              </a:rPr>
              <a:t>tổng phương sai của dữ liệu gốc.</a:t>
            </a:r>
            <a:endParaRPr lang="en-US" sz="1900" dirty="0"/>
          </a:p>
        </p:txBody>
      </p:sp>
      <p:sp>
        <p:nvSpPr>
          <p:cNvPr id="15" name="Shape 13"/>
          <p:cNvSpPr/>
          <p:nvPr/>
        </p:nvSpPr>
        <p:spPr>
          <a:xfrm>
            <a:off x="863798" y="5240774"/>
            <a:ext cx="12902803" cy="2217420"/>
          </a:xfrm>
          <a:prstGeom prst="roundRect">
            <a:avLst>
              <a:gd name="adj" fmla="val 6598"/>
            </a:avLst>
          </a:prstGeom>
          <a:solidFill>
            <a:srgbClr val="09151A">
              <a:alpha val="95000"/>
            </a:srgbClr>
          </a:solidFill>
          <a:ln/>
        </p:spPr>
      </p:sp>
      <p:sp>
        <p:nvSpPr>
          <p:cNvPr id="16" name="Shape 14"/>
          <p:cNvSpPr/>
          <p:nvPr/>
        </p:nvSpPr>
        <p:spPr>
          <a:xfrm>
            <a:off x="863798" y="5210294"/>
            <a:ext cx="12902803" cy="121920"/>
          </a:xfrm>
          <a:prstGeom prst="roundRect">
            <a:avLst>
              <a:gd name="adj" fmla="val 85031"/>
            </a:avLst>
          </a:prstGeom>
          <a:solidFill>
            <a:srgbClr val="609DFF"/>
          </a:solidFill>
          <a:ln/>
        </p:spPr>
      </p:sp>
      <p:sp>
        <p:nvSpPr>
          <p:cNvPr id="17" name="Shape 15"/>
          <p:cNvSpPr/>
          <p:nvPr/>
        </p:nvSpPr>
        <p:spPr>
          <a:xfrm>
            <a:off x="6944975" y="4870609"/>
            <a:ext cx="740450" cy="740450"/>
          </a:xfrm>
          <a:prstGeom prst="roundRect">
            <a:avLst>
              <a:gd name="adj" fmla="val 123492"/>
            </a:avLst>
          </a:prstGeom>
          <a:solidFill>
            <a:srgbClr val="609DFF"/>
          </a:solidFill>
          <a:ln/>
        </p:spPr>
      </p:sp>
      <p:sp>
        <p:nvSpPr>
          <p:cNvPr id="18" name="Text 16"/>
          <p:cNvSpPr/>
          <p:nvPr/>
        </p:nvSpPr>
        <p:spPr>
          <a:xfrm>
            <a:off x="7167146" y="5055751"/>
            <a:ext cx="296108" cy="370165"/>
          </a:xfrm>
          <a:prstGeom prst="rect">
            <a:avLst/>
          </a:prstGeom>
          <a:noFill/>
          <a:ln/>
        </p:spPr>
        <p:txBody>
          <a:bodyPr wrap="none" lIns="0" tIns="0" rIns="0" bIns="0" rtlCol="0" anchor="t"/>
          <a:lstStyle/>
          <a:p>
            <a:pPr marL="0" indent="0" algn="l">
              <a:lnSpc>
                <a:spcPts val="3700"/>
              </a:lnSpc>
              <a:buNone/>
            </a:pPr>
            <a:r>
              <a:rPr lang="en-US" sz="2300" dirty="0">
                <a:solidFill>
                  <a:srgbClr val="000000"/>
                </a:solidFill>
                <a:latin typeface="Merriweather" pitchFamily="34" charset="0"/>
                <a:ea typeface="Merriweather" pitchFamily="34" charset="-122"/>
                <a:cs typeface="Merriweather" pitchFamily="34" charset="-120"/>
              </a:rPr>
              <a:t>3</a:t>
            </a:r>
            <a:endParaRPr lang="en-US" sz="2300" dirty="0"/>
          </a:p>
        </p:txBody>
      </p:sp>
      <p:sp>
        <p:nvSpPr>
          <p:cNvPr id="19" name="Text 17"/>
          <p:cNvSpPr/>
          <p:nvPr/>
        </p:nvSpPr>
        <p:spPr>
          <a:xfrm>
            <a:off x="1141095" y="585775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Lợi ích chính</a:t>
            </a:r>
            <a:endParaRPr lang="en-US" sz="2400" dirty="0"/>
          </a:p>
        </p:txBody>
      </p:sp>
      <p:sp>
        <p:nvSpPr>
          <p:cNvPr id="20" name="Text 18"/>
          <p:cNvSpPr/>
          <p:nvPr/>
        </p:nvSpPr>
        <p:spPr>
          <a:xfrm>
            <a:off x="1141095" y="6391275"/>
            <a:ext cx="1234821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Giúp loại bỏ hoàn toàn hiện tượng đa cộng tuyến giữa các biến đầu vào, cải thiện đáng kể độ ổn định và hiệu suất của mô hình hồi quy.</a:t>
            </a:r>
            <a:endParaRPr lang="en-US" sz="1900" dirty="0"/>
          </a:p>
        </p:txBody>
      </p:sp>
      <p:sp>
        <p:nvSpPr>
          <p:cNvPr id="21" name="Rectangle 20"/>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62205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72227" y="681157"/>
            <a:ext cx="6737390" cy="600194"/>
          </a:xfrm>
          <a:prstGeom prst="rect">
            <a:avLst/>
          </a:prstGeom>
          <a:noFill/>
          <a:ln/>
        </p:spPr>
        <p:txBody>
          <a:bodyPr wrap="none" lIns="0" tIns="0" rIns="0" bIns="0" rtlCol="0" anchor="t"/>
          <a:lstStyle/>
          <a:p>
            <a:pPr marL="0" indent="0" algn="l">
              <a:lnSpc>
                <a:spcPts val="4700"/>
              </a:lnSpc>
              <a:buNone/>
            </a:pPr>
            <a:r>
              <a:rPr lang="en-US" sz="3750" dirty="0">
                <a:solidFill>
                  <a:srgbClr val="F5F0F0"/>
                </a:solidFill>
                <a:latin typeface="Merriweather" pitchFamily="34" charset="0"/>
                <a:ea typeface="Merriweather" pitchFamily="34" charset="-122"/>
                <a:cs typeface="Merriweather" pitchFamily="34" charset="-120"/>
              </a:rPr>
              <a:t>Lý thuyết Hồi quy Tuyến tính</a:t>
            </a:r>
            <a:endParaRPr lang="en-US" sz="3750" dirty="0"/>
          </a:p>
        </p:txBody>
      </p:sp>
      <p:sp>
        <p:nvSpPr>
          <p:cNvPr id="3" name="Shape 1"/>
          <p:cNvSpPr/>
          <p:nvPr/>
        </p:nvSpPr>
        <p:spPr>
          <a:xfrm>
            <a:off x="672227" y="1671518"/>
            <a:ext cx="95964" cy="95964"/>
          </a:xfrm>
          <a:prstGeom prst="roundRect">
            <a:avLst>
              <a:gd name="adj" fmla="val 476429"/>
            </a:avLst>
          </a:prstGeom>
          <a:solidFill>
            <a:srgbClr val="609DFF"/>
          </a:solidFill>
          <a:ln/>
        </p:spPr>
      </p:sp>
      <p:sp>
        <p:nvSpPr>
          <p:cNvPr id="4" name="Text 2"/>
          <p:cNvSpPr/>
          <p:nvPr/>
        </p:nvSpPr>
        <p:spPr>
          <a:xfrm>
            <a:off x="960239" y="1569482"/>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Mô hình</a:t>
            </a:r>
            <a:endParaRPr lang="en-US" sz="1850" dirty="0"/>
          </a:p>
        </p:txBody>
      </p:sp>
      <p:sp>
        <p:nvSpPr>
          <p:cNvPr id="5" name="Text 3"/>
          <p:cNvSpPr/>
          <p:nvPr/>
        </p:nvSpPr>
        <p:spPr>
          <a:xfrm>
            <a:off x="960239" y="2112645"/>
            <a:ext cx="12997934" cy="328970"/>
          </a:xfrm>
          <a:prstGeom prst="rect">
            <a:avLst/>
          </a:prstGeom>
          <a:noFill/>
          <a:ln/>
        </p:spPr>
        <p:txBody>
          <a:bodyPr wrap="none" lIns="0" tIns="0" rIns="0" bIns="0" rtlCol="0" anchor="t"/>
          <a:lstStyle/>
          <a:p>
            <a:pPr marL="0" indent="0" algn="l">
              <a:lnSpc>
                <a:spcPts val="2700"/>
              </a:lnSpc>
              <a:buNone/>
            </a:pPr>
            <a:endParaRPr lang="en-US" sz="1700" dirty="0"/>
          </a:p>
        </p:txBody>
      </p:sp>
      <p:pic>
        <p:nvPicPr>
          <p:cNvPr id="6" name="Image 0" descr="preencoded.png"/>
          <p:cNvPicPr>
            <a:picLocks noChangeAspect="1"/>
          </p:cNvPicPr>
          <p:nvPr/>
        </p:nvPicPr>
        <p:blipFill>
          <a:blip r:embed="rId3"/>
          <a:stretch>
            <a:fillRect/>
          </a:stretch>
        </p:blipFill>
        <p:spPr>
          <a:xfrm>
            <a:off x="960239" y="2112645"/>
            <a:ext cx="12997934" cy="328970"/>
          </a:xfrm>
          <a:prstGeom prst="rect">
            <a:avLst/>
          </a:prstGeom>
        </p:spPr>
      </p:pic>
      <p:sp>
        <p:nvSpPr>
          <p:cNvPr id="7" name="Text 4"/>
          <p:cNvSpPr/>
          <p:nvPr/>
        </p:nvSpPr>
        <p:spPr>
          <a:xfrm>
            <a:off x="960239" y="2684621"/>
            <a:ext cx="12997934" cy="307181"/>
          </a:xfrm>
          <a:prstGeom prst="rect">
            <a:avLst/>
          </a:prstGeom>
          <a:noFill/>
          <a:ln/>
        </p:spPr>
        <p:txBody>
          <a:bodyPr wrap="non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Mô hình dự đoán giá trị liên tục bằng cách tìm ra mối quan hệ tuyến tính giữa các đặc trưng đầu vào và biến mục tiêu.</a:t>
            </a:r>
            <a:endParaRPr lang="en-US" sz="1500" dirty="0"/>
          </a:p>
        </p:txBody>
      </p:sp>
      <p:sp>
        <p:nvSpPr>
          <p:cNvPr id="8" name="Shape 5"/>
          <p:cNvSpPr/>
          <p:nvPr/>
        </p:nvSpPr>
        <p:spPr>
          <a:xfrm>
            <a:off x="672227" y="3477935"/>
            <a:ext cx="95964" cy="95964"/>
          </a:xfrm>
          <a:prstGeom prst="roundRect">
            <a:avLst>
              <a:gd name="adj" fmla="val 476429"/>
            </a:avLst>
          </a:prstGeom>
          <a:solidFill>
            <a:srgbClr val="609DFF"/>
          </a:solidFill>
          <a:ln/>
        </p:spPr>
      </p:sp>
      <p:sp>
        <p:nvSpPr>
          <p:cNvPr id="9" name="Text 6"/>
          <p:cNvSpPr/>
          <p:nvPr/>
        </p:nvSpPr>
        <p:spPr>
          <a:xfrm>
            <a:off x="960239" y="3375898"/>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Hàm mất mát</a:t>
            </a:r>
            <a:endParaRPr lang="en-US" sz="1850" dirty="0"/>
          </a:p>
        </p:txBody>
      </p:sp>
      <p:sp>
        <p:nvSpPr>
          <p:cNvPr id="10" name="Text 7"/>
          <p:cNvSpPr/>
          <p:nvPr/>
        </p:nvSpPr>
        <p:spPr>
          <a:xfrm>
            <a:off x="960239" y="3791307"/>
            <a:ext cx="12997934" cy="614363"/>
          </a:xfrm>
          <a:prstGeom prst="rect">
            <a:avLst/>
          </a:prstGeom>
          <a:noFill/>
          <a:ln/>
        </p:spPr>
        <p:txBody>
          <a:bodyPr wrap="squar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Để tìm các tham số </a:t>
            </a:r>
            <a:r>
              <a:rPr lang="en-US" sz="1500" i="1" dirty="0">
                <a:solidFill>
                  <a:srgbClr val="E2E6E9"/>
                </a:solidFill>
                <a:latin typeface="Merriweather" pitchFamily="34" charset="0"/>
                <a:ea typeface="Merriweather" pitchFamily="34" charset="-122"/>
                <a:cs typeface="Merriweather" pitchFamily="34" charset="-120"/>
              </a:rPr>
              <a:t>\theta</a:t>
            </a:r>
            <a:r>
              <a:rPr lang="en-US" sz="1500" dirty="0">
                <a:solidFill>
                  <a:srgbClr val="E2E6E9"/>
                </a:solidFill>
                <a:latin typeface="Merriweather" pitchFamily="34" charset="0"/>
                <a:ea typeface="Merriweather" pitchFamily="34" charset="-122"/>
                <a:cs typeface="Merriweather" pitchFamily="34" charset="-120"/>
              </a:rPr>
              <a:t> tối ưu, mô hình sử dụng hàm mất mát Tổng bình phương sai số (SSE) hoặc Trung bình bình phương sai số (MSE). Mục tiêu là tối thiểu hóa sự khác biệt giữa giá trị dự đoán và giá trị thực tế.</a:t>
            </a:r>
            <a:endParaRPr lang="en-US" sz="1500" dirty="0"/>
          </a:p>
        </p:txBody>
      </p:sp>
      <p:sp>
        <p:nvSpPr>
          <p:cNvPr id="11" name="Shape 8"/>
          <p:cNvSpPr/>
          <p:nvPr/>
        </p:nvSpPr>
        <p:spPr>
          <a:xfrm>
            <a:off x="672227" y="4891802"/>
            <a:ext cx="95964" cy="95964"/>
          </a:xfrm>
          <a:prstGeom prst="roundRect">
            <a:avLst>
              <a:gd name="adj" fmla="val 476429"/>
            </a:avLst>
          </a:prstGeom>
          <a:solidFill>
            <a:srgbClr val="609DFF"/>
          </a:solidFill>
          <a:ln/>
        </p:spPr>
      </p:sp>
      <p:sp>
        <p:nvSpPr>
          <p:cNvPr id="12" name="Text 9"/>
          <p:cNvSpPr/>
          <p:nvPr/>
        </p:nvSpPr>
        <p:spPr>
          <a:xfrm>
            <a:off x="960239" y="4789765"/>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Giải thuật</a:t>
            </a:r>
            <a:endParaRPr lang="en-US" sz="1850" dirty="0"/>
          </a:p>
        </p:txBody>
      </p:sp>
      <p:sp>
        <p:nvSpPr>
          <p:cNvPr id="13" name="Text 10"/>
          <p:cNvSpPr/>
          <p:nvPr/>
        </p:nvSpPr>
        <p:spPr>
          <a:xfrm>
            <a:off x="960239" y="5205174"/>
            <a:ext cx="12997934" cy="307181"/>
          </a:xfrm>
          <a:prstGeom prst="rect">
            <a:avLst/>
          </a:prstGeom>
          <a:noFill/>
          <a:ln/>
        </p:spPr>
        <p:txBody>
          <a:bodyPr wrap="non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Ở bài toán này, các tham số của mô hình được tìm thấy thông qua Phương trình chuẩn (Normal Equation) cho nghiệm đóng trực tiếp.</a:t>
            </a:r>
            <a:endParaRPr lang="en-US" sz="1500" dirty="0"/>
          </a:p>
        </p:txBody>
      </p:sp>
      <p:sp>
        <p:nvSpPr>
          <p:cNvPr id="14" name="Text 11"/>
          <p:cNvSpPr/>
          <p:nvPr/>
        </p:nvSpPr>
        <p:spPr>
          <a:xfrm>
            <a:off x="960239" y="5755362"/>
            <a:ext cx="12997934" cy="379214"/>
          </a:xfrm>
          <a:prstGeom prst="rect">
            <a:avLst/>
          </a:prstGeom>
          <a:noFill/>
          <a:ln/>
        </p:spPr>
        <p:txBody>
          <a:bodyPr wrap="none" lIns="0" tIns="0" rIns="0" bIns="0" rtlCol="0" anchor="t"/>
          <a:lstStyle/>
          <a:p>
            <a:pPr marL="0" indent="0" algn="l">
              <a:lnSpc>
                <a:spcPts val="2700"/>
              </a:lnSpc>
              <a:buNone/>
            </a:pPr>
            <a:endParaRPr lang="en-US" sz="1700" dirty="0"/>
          </a:p>
        </p:txBody>
      </p:sp>
      <p:pic>
        <p:nvPicPr>
          <p:cNvPr id="15" name="Image 1" descr="preencoded.png"/>
          <p:cNvPicPr>
            <a:picLocks noChangeAspect="1"/>
          </p:cNvPicPr>
          <p:nvPr/>
        </p:nvPicPr>
        <p:blipFill>
          <a:blip r:embed="rId4"/>
          <a:stretch>
            <a:fillRect/>
          </a:stretch>
        </p:blipFill>
        <p:spPr>
          <a:xfrm>
            <a:off x="960239" y="5755362"/>
            <a:ext cx="12997934" cy="379214"/>
          </a:xfrm>
          <a:prstGeom prst="rect">
            <a:avLst/>
          </a:prstGeom>
        </p:spPr>
      </p:pic>
      <p:sp>
        <p:nvSpPr>
          <p:cNvPr id="16" name="Shape 12"/>
          <p:cNvSpPr/>
          <p:nvPr/>
        </p:nvSpPr>
        <p:spPr>
          <a:xfrm>
            <a:off x="672227" y="6620708"/>
            <a:ext cx="95964" cy="95964"/>
          </a:xfrm>
          <a:prstGeom prst="roundRect">
            <a:avLst>
              <a:gd name="adj" fmla="val 476429"/>
            </a:avLst>
          </a:prstGeom>
          <a:solidFill>
            <a:srgbClr val="609DFF"/>
          </a:solidFill>
          <a:ln/>
        </p:spPr>
      </p:sp>
      <p:sp>
        <p:nvSpPr>
          <p:cNvPr id="17" name="Text 13"/>
          <p:cNvSpPr/>
          <p:nvPr/>
        </p:nvSpPr>
        <p:spPr>
          <a:xfrm>
            <a:off x="960239" y="6518672"/>
            <a:ext cx="2401014" cy="300157"/>
          </a:xfrm>
          <a:prstGeom prst="rect">
            <a:avLst/>
          </a:prstGeom>
          <a:noFill/>
          <a:ln/>
        </p:spPr>
        <p:txBody>
          <a:bodyPr wrap="none" lIns="0" tIns="0" rIns="0" bIns="0" rtlCol="0" anchor="t"/>
          <a:lstStyle/>
          <a:p>
            <a:pPr marL="0" indent="0" algn="l">
              <a:lnSpc>
                <a:spcPts val="2350"/>
              </a:lnSpc>
              <a:buNone/>
            </a:pPr>
            <a:r>
              <a:rPr lang="en-US" sz="1850" dirty="0">
                <a:solidFill>
                  <a:srgbClr val="E2E6E9"/>
                </a:solidFill>
                <a:latin typeface="Merriweather" pitchFamily="34" charset="0"/>
                <a:ea typeface="Merriweather" pitchFamily="34" charset="-122"/>
                <a:cs typeface="Merriweather" pitchFamily="34" charset="-120"/>
              </a:rPr>
              <a:t>Áp dụng</a:t>
            </a:r>
            <a:endParaRPr lang="en-US" sz="1850" dirty="0"/>
          </a:p>
        </p:txBody>
      </p:sp>
      <p:sp>
        <p:nvSpPr>
          <p:cNvPr id="18" name="Text 14"/>
          <p:cNvSpPr/>
          <p:nvPr/>
        </p:nvSpPr>
        <p:spPr>
          <a:xfrm>
            <a:off x="960239" y="6934081"/>
            <a:ext cx="12997934" cy="614363"/>
          </a:xfrm>
          <a:prstGeom prst="rect">
            <a:avLst/>
          </a:prstGeom>
          <a:noFill/>
          <a:ln/>
        </p:spPr>
        <p:txBody>
          <a:bodyPr wrap="square" lIns="0" tIns="0" rIns="0" bIns="0" rtlCol="0" anchor="t"/>
          <a:lstStyle/>
          <a:p>
            <a:pPr marL="0" indent="0" algn="l">
              <a:lnSpc>
                <a:spcPts val="2400"/>
              </a:lnSpc>
              <a:buNone/>
            </a:pPr>
            <a:r>
              <a:rPr lang="en-US" sz="1500" dirty="0">
                <a:solidFill>
                  <a:srgbClr val="E2E6E9"/>
                </a:solidFill>
                <a:latin typeface="Merriweather" pitchFamily="34" charset="0"/>
                <a:ea typeface="Merriweather" pitchFamily="34" charset="-122"/>
                <a:cs typeface="Merriweather" pitchFamily="34" charset="-120"/>
              </a:rPr>
              <a:t>Mô hình hồi quy tuyến tính sẽ được áp dụng trên tập dữ liệu đã được giảm chiều bằng PCA, giúp giải quyết vấn đề đa cộng tuyến và cải thiện hiệu suất cũng như độ ổn định của mô hình.</a:t>
            </a:r>
            <a:endParaRPr lang="en-US" sz="1500" dirty="0"/>
          </a:p>
        </p:txBody>
      </p:sp>
      <p:sp>
        <p:nvSpPr>
          <p:cNvPr id="19" name="Rectangle 18"/>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98884" y="470535"/>
            <a:ext cx="7378898" cy="534710"/>
          </a:xfrm>
          <a:prstGeom prst="rect">
            <a:avLst/>
          </a:prstGeom>
          <a:noFill/>
          <a:ln/>
        </p:spPr>
        <p:txBody>
          <a:bodyPr wrap="none" lIns="0" tIns="0" rIns="0" bIns="0" rtlCol="0" anchor="t"/>
          <a:lstStyle/>
          <a:p>
            <a:pPr marL="0" indent="0" algn="l">
              <a:lnSpc>
                <a:spcPts val="4200"/>
              </a:lnSpc>
              <a:buNone/>
            </a:pPr>
            <a:r>
              <a:rPr lang="en-US" sz="3350" dirty="0">
                <a:solidFill>
                  <a:srgbClr val="F5F0F0"/>
                </a:solidFill>
                <a:latin typeface="Merriweather" pitchFamily="34" charset="0"/>
                <a:ea typeface="Merriweather" pitchFamily="34" charset="-122"/>
                <a:cs typeface="Merriweather" pitchFamily="34" charset="-120"/>
              </a:rPr>
              <a:t>Đánh giá hiệu suất Mô hình Hồi quy</a:t>
            </a:r>
            <a:endParaRPr lang="en-US" sz="3350" dirty="0"/>
          </a:p>
        </p:txBody>
      </p:sp>
      <p:sp>
        <p:nvSpPr>
          <p:cNvPr id="3" name="Text 1"/>
          <p:cNvSpPr/>
          <p:nvPr/>
        </p:nvSpPr>
        <p:spPr>
          <a:xfrm>
            <a:off x="598884" y="1073587"/>
            <a:ext cx="2138839" cy="267295"/>
          </a:xfrm>
          <a:prstGeom prst="rect">
            <a:avLst/>
          </a:prstGeom>
          <a:noFill/>
          <a:ln/>
        </p:spPr>
        <p:txBody>
          <a:bodyPr wrap="none" lIns="0" tIns="0" rIns="0" bIns="0" rtlCol="0" anchor="t"/>
          <a:lstStyle/>
          <a:p>
            <a:pPr marL="0" indent="0" algn="l">
              <a:lnSpc>
                <a:spcPts val="2100"/>
              </a:lnSpc>
              <a:buNone/>
            </a:pPr>
            <a:r>
              <a:rPr lang="en-US" sz="1650" dirty="0">
                <a:solidFill>
                  <a:srgbClr val="F5F0F0"/>
                </a:solidFill>
                <a:latin typeface="Merriweather" pitchFamily="34" charset="0"/>
                <a:ea typeface="Merriweather" pitchFamily="34" charset="-122"/>
                <a:cs typeface="Merriweather" pitchFamily="34" charset="-120"/>
              </a:rPr>
              <a:t>Kết quả</a:t>
            </a:r>
            <a:endParaRPr lang="en-US" sz="1650" dirty="0"/>
          </a:p>
        </p:txBody>
      </p:sp>
      <p:sp>
        <p:nvSpPr>
          <p:cNvPr id="4" name="Text 2"/>
          <p:cNvSpPr/>
          <p:nvPr/>
        </p:nvSpPr>
        <p:spPr>
          <a:xfrm>
            <a:off x="598884" y="1597462"/>
            <a:ext cx="13432631" cy="273725"/>
          </a:xfrm>
          <a:prstGeom prst="rect">
            <a:avLst/>
          </a:prstGeom>
          <a:noFill/>
          <a:ln/>
        </p:spPr>
        <p:txBody>
          <a:bodyPr wrap="none" lIns="0" tIns="0" rIns="0" bIns="0" rtlCol="0" anchor="t"/>
          <a:lstStyle/>
          <a:p>
            <a:pPr marL="342900" indent="-342900" algn="l">
              <a:lnSpc>
                <a:spcPts val="2150"/>
              </a:lnSpc>
              <a:buSzPct val="100000"/>
              <a:buChar char="•"/>
            </a:pPr>
            <a:r>
              <a:rPr lang="en-US" sz="1300" b="1" dirty="0">
                <a:solidFill>
                  <a:srgbClr val="E2E6E9"/>
                </a:solidFill>
                <a:latin typeface="Merriweather" pitchFamily="34" charset="0"/>
                <a:ea typeface="Merriweather" pitchFamily="34" charset="-122"/>
                <a:cs typeface="Merriweather" pitchFamily="34" charset="-120"/>
              </a:rPr>
              <a:t>R</a:t>
            </a:r>
            <a:r>
              <a:rPr lang="en-US" sz="1300" i="1" dirty="0">
                <a:solidFill>
                  <a:srgbClr val="E2E6E9"/>
                </a:solidFill>
                <a:latin typeface="Merriweather" pitchFamily="34" charset="0"/>
                <a:ea typeface="Merriweather" pitchFamily="34" charset="-122"/>
                <a:cs typeface="Merriweather" pitchFamily="34" charset="-120"/>
              </a:rPr>
              <a:t>^2</a:t>
            </a:r>
            <a:r>
              <a:rPr lang="en-US" sz="1300" dirty="0">
                <a:solidFill>
                  <a:srgbClr val="E2E6E9"/>
                </a:solidFill>
                <a:latin typeface="Merriweather" pitchFamily="34" charset="0"/>
                <a:ea typeface="Merriweather" pitchFamily="34" charset="-122"/>
                <a:cs typeface="Merriweather" pitchFamily="34" charset="-120"/>
              </a:rPr>
              <a:t>: </a:t>
            </a:r>
            <a:r>
              <a:rPr lang="en-US" sz="1300" dirty="0">
                <a:solidFill>
                  <a:srgbClr val="00AEEF"/>
                </a:solidFill>
                <a:latin typeface="Merriweather" pitchFamily="34" charset="0"/>
                <a:ea typeface="Merriweather" pitchFamily="34" charset="-122"/>
                <a:cs typeface="Merriweather" pitchFamily="34" charset="-120"/>
              </a:rPr>
              <a:t>0.6086</a:t>
            </a:r>
            <a:r>
              <a:rPr lang="en-US" sz="1300" dirty="0">
                <a:solidFill>
                  <a:srgbClr val="E2E6E9"/>
                </a:solidFill>
                <a:latin typeface="Merriweather" pitchFamily="34" charset="0"/>
                <a:ea typeface="Merriweather" pitchFamily="34" charset="-122"/>
                <a:cs typeface="Merriweather" pitchFamily="34" charset="-120"/>
              </a:rPr>
              <a:t> (Giải thích được ~61% biến thiên giá nhà)</a:t>
            </a:r>
            <a:endParaRPr lang="en-US" sz="1300" dirty="0"/>
          </a:p>
        </p:txBody>
      </p:sp>
      <p:sp>
        <p:nvSpPr>
          <p:cNvPr id="5" name="Text 3"/>
          <p:cNvSpPr/>
          <p:nvPr/>
        </p:nvSpPr>
        <p:spPr>
          <a:xfrm>
            <a:off x="598884" y="1931075"/>
            <a:ext cx="13432631" cy="273725"/>
          </a:xfrm>
          <a:prstGeom prst="rect">
            <a:avLst/>
          </a:prstGeom>
          <a:noFill/>
          <a:ln/>
        </p:spPr>
        <p:txBody>
          <a:bodyPr wrap="none" lIns="0" tIns="0" rIns="0" bIns="0" rtlCol="0" anchor="t"/>
          <a:lstStyle/>
          <a:p>
            <a:pPr marL="342900" indent="-342900" algn="l">
              <a:lnSpc>
                <a:spcPts val="2150"/>
              </a:lnSpc>
              <a:buSzPct val="100000"/>
              <a:buChar char="•"/>
            </a:pPr>
            <a:r>
              <a:rPr lang="en-US" sz="1300" b="1" dirty="0">
                <a:solidFill>
                  <a:srgbClr val="E2E6E9"/>
                </a:solidFill>
                <a:latin typeface="Merriweather" pitchFamily="34" charset="0"/>
                <a:ea typeface="Merriweather" pitchFamily="34" charset="-122"/>
                <a:cs typeface="Merriweather" pitchFamily="34" charset="-120"/>
              </a:rPr>
              <a:t>RMSE</a:t>
            </a:r>
            <a:r>
              <a:rPr lang="en-US" sz="1300" dirty="0">
                <a:solidFill>
                  <a:srgbClr val="E2E6E9"/>
                </a:solidFill>
                <a:latin typeface="Merriweather" pitchFamily="34" charset="0"/>
                <a:ea typeface="Merriweather" pitchFamily="34" charset="-122"/>
                <a:cs typeface="Merriweather" pitchFamily="34" charset="-120"/>
              </a:rPr>
              <a:t>: </a:t>
            </a:r>
            <a:r>
              <a:rPr lang="en-US" sz="1300" dirty="0">
                <a:solidFill>
                  <a:srgbClr val="00AEEF"/>
                </a:solidFill>
                <a:latin typeface="Merriweather" pitchFamily="34" charset="0"/>
                <a:ea typeface="Merriweather" pitchFamily="34" charset="-122"/>
                <a:cs typeface="Merriweather" pitchFamily="34" charset="-120"/>
              </a:rPr>
              <a:t>5.3572</a:t>
            </a:r>
            <a:r>
              <a:rPr lang="en-US" sz="1300" dirty="0">
                <a:solidFill>
                  <a:srgbClr val="E2E6E9"/>
                </a:solidFill>
                <a:latin typeface="Merriweather" pitchFamily="34" charset="0"/>
                <a:ea typeface="Merriweather" pitchFamily="34" charset="-122"/>
                <a:cs typeface="Merriweather" pitchFamily="34" charset="-120"/>
              </a:rPr>
              <a:t> (nghìn USD)</a:t>
            </a:r>
            <a:endParaRPr lang="en-US" sz="1300" dirty="0"/>
          </a:p>
        </p:txBody>
      </p:sp>
      <p:sp>
        <p:nvSpPr>
          <p:cNvPr id="6" name="Text 4"/>
          <p:cNvSpPr/>
          <p:nvPr/>
        </p:nvSpPr>
        <p:spPr>
          <a:xfrm>
            <a:off x="598884" y="2397204"/>
            <a:ext cx="13432631" cy="273725"/>
          </a:xfrm>
          <a:prstGeom prst="rect">
            <a:avLst/>
          </a:prstGeom>
          <a:noFill/>
          <a:ln/>
        </p:spPr>
        <p:txBody>
          <a:bodyPr wrap="none" lIns="0" tIns="0" rIns="0" bIns="0" rtlCol="0" anchor="t"/>
          <a:lstStyle/>
          <a:p>
            <a:pPr marL="0" indent="0" algn="l">
              <a:lnSpc>
                <a:spcPts val="2150"/>
              </a:lnSpc>
              <a:buNone/>
            </a:pPr>
            <a:r>
              <a:rPr lang="en-US" sz="1300" dirty="0">
                <a:solidFill>
                  <a:srgbClr val="E2E6E9"/>
                </a:solidFill>
                <a:latin typeface="Merriweather" pitchFamily="34" charset="0"/>
                <a:ea typeface="Merriweather" pitchFamily="34" charset="-122"/>
                <a:cs typeface="Merriweather" pitchFamily="34" charset="-120"/>
              </a:rPr>
              <a:t>Mô hình có khả năng giải thích hơn 60% sự biến động của giá nhà, với sai số dự đoán trung bình khoảng 5.357 USD.</a:t>
            </a:r>
            <a:endParaRPr lang="en-US" sz="1300" dirty="0"/>
          </a:p>
        </p:txBody>
      </p:sp>
      <p:pic>
        <p:nvPicPr>
          <p:cNvPr id="7" name="Image 0" descr="preencoded.png"/>
          <p:cNvPicPr>
            <a:picLocks noChangeAspect="1"/>
          </p:cNvPicPr>
          <p:nvPr/>
        </p:nvPicPr>
        <p:blipFill>
          <a:blip r:embed="rId3"/>
          <a:stretch>
            <a:fillRect/>
          </a:stretch>
        </p:blipFill>
        <p:spPr>
          <a:xfrm>
            <a:off x="598884" y="3055739"/>
            <a:ext cx="5640705" cy="4514136"/>
          </a:xfrm>
          <a:prstGeom prst="rect">
            <a:avLst/>
          </a:prstGeom>
        </p:spPr>
      </p:pic>
      <p:sp>
        <p:nvSpPr>
          <p:cNvPr id="8" name="Text 5"/>
          <p:cNvSpPr/>
          <p:nvPr/>
        </p:nvSpPr>
        <p:spPr>
          <a:xfrm>
            <a:off x="7349942" y="3129358"/>
            <a:ext cx="2585488" cy="580058"/>
          </a:xfrm>
          <a:prstGeom prst="rect">
            <a:avLst/>
          </a:prstGeom>
          <a:noFill/>
          <a:ln/>
        </p:spPr>
        <p:txBody>
          <a:bodyPr wrap="none" lIns="0" tIns="0" rIns="0" bIns="0" rtlCol="0" anchor="t"/>
          <a:lstStyle/>
          <a:p>
            <a:pPr marL="0" indent="0" algn="l">
              <a:lnSpc>
                <a:spcPts val="2100"/>
              </a:lnSpc>
              <a:buNone/>
            </a:pPr>
            <a:r>
              <a:rPr lang="en-US" sz="2400" dirty="0">
                <a:solidFill>
                  <a:srgbClr val="F5F0F0"/>
                </a:solidFill>
                <a:latin typeface="Merriweather" pitchFamily="34" charset="0"/>
                <a:ea typeface="Merriweather" pitchFamily="34" charset="-122"/>
                <a:cs typeface="Merriweather" pitchFamily="34" charset="-120"/>
              </a:rPr>
              <a:t>Phân tích sai số</a:t>
            </a:r>
            <a:endParaRPr lang="en-US" sz="2400" dirty="0"/>
          </a:p>
        </p:txBody>
      </p:sp>
      <p:sp>
        <p:nvSpPr>
          <p:cNvPr id="9" name="Text 6"/>
          <p:cNvSpPr/>
          <p:nvPr/>
        </p:nvSpPr>
        <p:spPr>
          <a:xfrm>
            <a:off x="7349942" y="3567746"/>
            <a:ext cx="5187671" cy="728951"/>
          </a:xfrm>
          <a:prstGeom prst="rect">
            <a:avLst/>
          </a:prstGeom>
          <a:noFill/>
          <a:ln/>
        </p:spPr>
        <p:txBody>
          <a:bodyPr wrap="square" lIns="0" tIns="0" rIns="0" bIns="0" rtlCol="0" anchor="t"/>
          <a:lstStyle/>
          <a:p>
            <a:pPr marL="342900" indent="-342900" algn="l">
              <a:lnSpc>
                <a:spcPts val="2150"/>
              </a:lnSpc>
              <a:buSzPct val="100000"/>
              <a:buFont typeface="Wingdings" panose="05000000000000000000" pitchFamily="2" charset="2"/>
              <a:buChar char="Ø"/>
            </a:pPr>
            <a:r>
              <a:rPr lang="en-US" dirty="0">
                <a:solidFill>
                  <a:srgbClr val="E2E6E9"/>
                </a:solidFill>
                <a:latin typeface="Merriweather" pitchFamily="34" charset="0"/>
                <a:ea typeface="Merriweather" pitchFamily="34" charset="-122"/>
                <a:cs typeface="Merriweather" pitchFamily="34" charset="-120"/>
              </a:rPr>
              <a:t>Dự đoán tốt ở khoảng giá trung bình (15-30k USD).</a:t>
            </a:r>
            <a:endParaRPr lang="en-US" dirty="0"/>
          </a:p>
        </p:txBody>
      </p:sp>
      <p:sp>
        <p:nvSpPr>
          <p:cNvPr id="10" name="Text 7"/>
          <p:cNvSpPr/>
          <p:nvPr/>
        </p:nvSpPr>
        <p:spPr>
          <a:xfrm>
            <a:off x="7349942" y="4367623"/>
            <a:ext cx="5187671" cy="607338"/>
          </a:xfrm>
          <a:prstGeom prst="rect">
            <a:avLst/>
          </a:prstGeom>
          <a:noFill/>
          <a:ln/>
        </p:spPr>
        <p:txBody>
          <a:bodyPr wrap="square" lIns="0" tIns="0" rIns="0" bIns="0" rtlCol="0" anchor="t"/>
          <a:lstStyle/>
          <a:p>
            <a:pPr marL="342900" indent="-342900" algn="l">
              <a:lnSpc>
                <a:spcPts val="2150"/>
              </a:lnSpc>
              <a:buSzPct val="100000"/>
              <a:buFont typeface="Wingdings" panose="05000000000000000000" pitchFamily="2" charset="2"/>
              <a:buChar char="Ø"/>
            </a:pPr>
            <a:r>
              <a:rPr lang="en-US" dirty="0">
                <a:solidFill>
                  <a:srgbClr val="E2E6E9"/>
                </a:solidFill>
                <a:latin typeface="Merriweather" pitchFamily="34" charset="0"/>
                <a:ea typeface="Merriweather" pitchFamily="34" charset="-122"/>
                <a:cs typeface="Merriweather" pitchFamily="34" charset="-120"/>
              </a:rPr>
              <a:t>Mô hình có xu hướng </a:t>
            </a:r>
            <a:r>
              <a:rPr lang="en-US" b="1" dirty="0">
                <a:solidFill>
                  <a:srgbClr val="E2E6E9"/>
                </a:solidFill>
                <a:latin typeface="Merriweather" pitchFamily="34" charset="0"/>
                <a:ea typeface="Merriweather" pitchFamily="34" charset="-122"/>
                <a:cs typeface="Merriweather" pitchFamily="34" charset="-120"/>
              </a:rPr>
              <a:t>dự đoán thấp hơn</a:t>
            </a:r>
            <a:r>
              <a:rPr lang="en-US" dirty="0">
                <a:solidFill>
                  <a:srgbClr val="E2E6E9"/>
                </a:solidFill>
                <a:latin typeface="Merriweather" pitchFamily="34" charset="0"/>
                <a:ea typeface="Merriweather" pitchFamily="34" charset="-122"/>
                <a:cs typeface="Merriweather" pitchFamily="34" charset="-120"/>
              </a:rPr>
              <a:t> so với giá trị thực tế đối với nhà giá cao.</a:t>
            </a:r>
            <a:endParaRPr lang="en-US" dirty="0"/>
          </a:p>
        </p:txBody>
      </p:sp>
      <p:sp>
        <p:nvSpPr>
          <p:cNvPr id="11" name="Text 8"/>
          <p:cNvSpPr/>
          <p:nvPr/>
        </p:nvSpPr>
        <p:spPr>
          <a:xfrm>
            <a:off x="7349942" y="5194155"/>
            <a:ext cx="5187671" cy="723643"/>
          </a:xfrm>
          <a:prstGeom prst="rect">
            <a:avLst/>
          </a:prstGeom>
          <a:noFill/>
          <a:ln/>
        </p:spPr>
        <p:txBody>
          <a:bodyPr wrap="square" lIns="0" tIns="0" rIns="0" bIns="0" rtlCol="0" anchor="t"/>
          <a:lstStyle/>
          <a:p>
            <a:pPr marL="342900" indent="-342900" algn="l">
              <a:lnSpc>
                <a:spcPts val="2150"/>
              </a:lnSpc>
              <a:buSzPct val="100000"/>
              <a:buFont typeface="Wingdings" panose="05000000000000000000" pitchFamily="2" charset="2"/>
              <a:buChar char="Ø"/>
            </a:pPr>
            <a:r>
              <a:rPr lang="en-US" dirty="0">
                <a:solidFill>
                  <a:srgbClr val="E2E6E9"/>
                </a:solidFill>
                <a:latin typeface="Merriweather" pitchFamily="34" charset="0"/>
                <a:ea typeface="Merriweather" pitchFamily="34" charset="-122"/>
                <a:cs typeface="Merriweather" pitchFamily="34" charset="-120"/>
              </a:rPr>
              <a:t>Sai số </a:t>
            </a:r>
            <a:r>
              <a:rPr lang="en-US" b="1" dirty="0">
                <a:solidFill>
                  <a:srgbClr val="E2E6E9"/>
                </a:solidFill>
                <a:latin typeface="Merriweather" pitchFamily="34" charset="0"/>
                <a:ea typeface="Merriweather" pitchFamily="34" charset="-122"/>
                <a:cs typeface="Merriweather" pitchFamily="34" charset="-120"/>
              </a:rPr>
              <a:t>lớn</a:t>
            </a:r>
            <a:r>
              <a:rPr lang="en-US" dirty="0">
                <a:solidFill>
                  <a:srgbClr val="E2E6E9"/>
                </a:solidFill>
                <a:latin typeface="Merriweather" pitchFamily="34" charset="0"/>
                <a:ea typeface="Merriweather" pitchFamily="34" charset="-122"/>
                <a:cs typeface="Merriweather" pitchFamily="34" charset="-120"/>
              </a:rPr>
              <a:t> hơn đáng kể ở các giá trị biên (nhà rất rẻ hoặc rất đắt).</a:t>
            </a:r>
            <a:endParaRPr lang="en-US" dirty="0"/>
          </a:p>
        </p:txBody>
      </p:sp>
      <p:sp>
        <p:nvSpPr>
          <p:cNvPr id="12" name="Rectangle 1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62595" y="599242"/>
            <a:ext cx="6140887" cy="544711"/>
          </a:xfrm>
          <a:prstGeom prst="rect">
            <a:avLst/>
          </a:prstGeom>
          <a:noFill/>
          <a:ln/>
        </p:spPr>
        <p:txBody>
          <a:bodyPr wrap="none" lIns="0" tIns="0" rIns="0" bIns="0" rtlCol="0" anchor="t"/>
          <a:lstStyle/>
          <a:p>
            <a:pPr marL="0" indent="0" algn="l">
              <a:lnSpc>
                <a:spcPts val="4250"/>
              </a:lnSpc>
              <a:buNone/>
            </a:pPr>
            <a:r>
              <a:rPr lang="en-US" sz="3400" dirty="0">
                <a:solidFill>
                  <a:srgbClr val="F5F0F0"/>
                </a:solidFill>
                <a:latin typeface="Merriweather" pitchFamily="34" charset="0"/>
                <a:ea typeface="Merriweather" pitchFamily="34" charset="-122"/>
                <a:cs typeface="Merriweather" pitchFamily="34" charset="-120"/>
              </a:rPr>
              <a:t>Lý thuyết Phân cụm K-Means</a:t>
            </a:r>
            <a:endParaRPr lang="en-US" sz="3400" dirty="0"/>
          </a:p>
        </p:txBody>
      </p:sp>
      <p:sp>
        <p:nvSpPr>
          <p:cNvPr id="3" name="Text 1"/>
          <p:cNvSpPr/>
          <p:nvPr/>
        </p:nvSpPr>
        <p:spPr>
          <a:xfrm>
            <a:off x="762595" y="1579721"/>
            <a:ext cx="13105209" cy="348615"/>
          </a:xfrm>
          <a:prstGeom prst="rect">
            <a:avLst/>
          </a:prstGeom>
          <a:noFill/>
          <a:ln/>
        </p:spPr>
        <p:txBody>
          <a:bodyPr wrap="none" lIns="0" tIns="0" rIns="0" bIns="0" rtlCol="0" anchor="t"/>
          <a:lstStyle/>
          <a:p>
            <a:pPr marL="0" indent="0" algn="l">
              <a:lnSpc>
                <a:spcPts val="2700"/>
              </a:lnSpc>
              <a:buNone/>
            </a:pPr>
            <a:r>
              <a:rPr lang="en-US" sz="1700" b="1" dirty="0">
                <a:solidFill>
                  <a:srgbClr val="E2E6E9"/>
                </a:solidFill>
                <a:latin typeface="Merriweather" pitchFamily="34" charset="0"/>
                <a:ea typeface="Merriweather" pitchFamily="34" charset="-122"/>
                <a:cs typeface="Merriweather" pitchFamily="34" charset="-120"/>
              </a:rPr>
              <a:t>Loại mô hình:</a:t>
            </a:r>
            <a:r>
              <a:rPr lang="en-US" sz="1700" dirty="0">
                <a:solidFill>
                  <a:srgbClr val="E2E6E9"/>
                </a:solidFill>
                <a:latin typeface="Merriweather" pitchFamily="34" charset="0"/>
                <a:ea typeface="Merriweather" pitchFamily="34" charset="-122"/>
                <a:cs typeface="Merriweather" pitchFamily="34" charset="-120"/>
              </a:rPr>
              <a:t> Học không giám sát (Unsupervised Learning).</a:t>
            </a:r>
            <a:endParaRPr lang="en-US" sz="1700" dirty="0"/>
          </a:p>
        </p:txBody>
      </p:sp>
      <p:sp>
        <p:nvSpPr>
          <p:cNvPr id="4" name="Text 2"/>
          <p:cNvSpPr/>
          <p:nvPr/>
        </p:nvSpPr>
        <p:spPr>
          <a:xfrm>
            <a:off x="762595" y="217336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01</a:t>
            </a:r>
            <a:endParaRPr lang="en-US" sz="1700" dirty="0"/>
          </a:p>
        </p:txBody>
      </p:sp>
      <p:sp>
        <p:nvSpPr>
          <p:cNvPr id="5" name="Shape 3"/>
          <p:cNvSpPr/>
          <p:nvPr/>
        </p:nvSpPr>
        <p:spPr>
          <a:xfrm>
            <a:off x="762595" y="2513171"/>
            <a:ext cx="6443663" cy="30480"/>
          </a:xfrm>
          <a:prstGeom prst="rect">
            <a:avLst/>
          </a:prstGeom>
          <a:solidFill>
            <a:srgbClr val="609DFF"/>
          </a:solidFill>
          <a:ln/>
        </p:spPr>
      </p:sp>
      <p:sp>
        <p:nvSpPr>
          <p:cNvPr id="6" name="Text 4"/>
          <p:cNvSpPr/>
          <p:nvPr/>
        </p:nvSpPr>
        <p:spPr>
          <a:xfrm>
            <a:off x="762595" y="2683073"/>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Khởi tạo tâm cụm</a:t>
            </a:r>
            <a:endParaRPr lang="en-US" sz="2100" dirty="0"/>
          </a:p>
        </p:txBody>
      </p:sp>
      <p:sp>
        <p:nvSpPr>
          <p:cNvPr id="7" name="Text 5"/>
          <p:cNvSpPr/>
          <p:nvPr/>
        </p:nvSpPr>
        <p:spPr>
          <a:xfrm>
            <a:off x="762595" y="315432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Chọn </a:t>
            </a:r>
            <a:r>
              <a:rPr lang="en-US" sz="1700" i="1" dirty="0">
                <a:solidFill>
                  <a:srgbClr val="E2E6E9"/>
                </a:solidFill>
                <a:latin typeface="Merriweather" pitchFamily="34" charset="0"/>
                <a:ea typeface="Merriweather" pitchFamily="34" charset="-122"/>
                <a:cs typeface="Merriweather" pitchFamily="34" charset="-120"/>
              </a:rPr>
              <a:t>K=3</a:t>
            </a:r>
            <a:r>
              <a:rPr lang="en-US" sz="1700" dirty="0">
                <a:solidFill>
                  <a:srgbClr val="E2E6E9"/>
                </a:solidFill>
                <a:latin typeface="Merriweather" pitchFamily="34" charset="0"/>
                <a:ea typeface="Merriweather" pitchFamily="34" charset="-122"/>
                <a:cs typeface="Merriweather" pitchFamily="34" charset="-120"/>
              </a:rPr>
              <a:t> tâm cụm ban đầu một cách ngẫu nhiên trong không gian dữ liệu.</a:t>
            </a:r>
            <a:endParaRPr lang="en-US" sz="1700" dirty="0"/>
          </a:p>
        </p:txBody>
      </p:sp>
      <p:sp>
        <p:nvSpPr>
          <p:cNvPr id="8" name="Text 6"/>
          <p:cNvSpPr/>
          <p:nvPr/>
        </p:nvSpPr>
        <p:spPr>
          <a:xfrm>
            <a:off x="7424142" y="217336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02</a:t>
            </a:r>
            <a:endParaRPr lang="en-US" sz="1700" dirty="0"/>
          </a:p>
        </p:txBody>
      </p:sp>
      <p:sp>
        <p:nvSpPr>
          <p:cNvPr id="9" name="Shape 7"/>
          <p:cNvSpPr/>
          <p:nvPr/>
        </p:nvSpPr>
        <p:spPr>
          <a:xfrm>
            <a:off x="7424142" y="2513171"/>
            <a:ext cx="6443663" cy="30480"/>
          </a:xfrm>
          <a:prstGeom prst="rect">
            <a:avLst/>
          </a:prstGeom>
          <a:solidFill>
            <a:srgbClr val="609DFF"/>
          </a:solidFill>
          <a:ln/>
        </p:spPr>
      </p:sp>
      <p:sp>
        <p:nvSpPr>
          <p:cNvPr id="10" name="Text 8"/>
          <p:cNvSpPr/>
          <p:nvPr/>
        </p:nvSpPr>
        <p:spPr>
          <a:xfrm>
            <a:off x="7424142" y="2683073"/>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Gán điểm vào cụm</a:t>
            </a:r>
            <a:endParaRPr lang="en-US" sz="2100" dirty="0"/>
          </a:p>
        </p:txBody>
      </p:sp>
      <p:sp>
        <p:nvSpPr>
          <p:cNvPr id="11" name="Text 9"/>
          <p:cNvSpPr/>
          <p:nvPr/>
        </p:nvSpPr>
        <p:spPr>
          <a:xfrm>
            <a:off x="7424142" y="315432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Mỗi điểm dữ liệu được gán vào cụm có tâm gần nhất, thường sử dụng khoảng cách Euclidean để đo độ gần.</a:t>
            </a:r>
            <a:endParaRPr lang="en-US" sz="1700" dirty="0"/>
          </a:p>
        </p:txBody>
      </p:sp>
      <p:sp>
        <p:nvSpPr>
          <p:cNvPr id="12" name="Text 10"/>
          <p:cNvSpPr/>
          <p:nvPr/>
        </p:nvSpPr>
        <p:spPr>
          <a:xfrm>
            <a:off x="7424142" y="4127302"/>
            <a:ext cx="6443663" cy="936308"/>
          </a:xfrm>
          <a:prstGeom prst="rect">
            <a:avLst/>
          </a:prstGeom>
          <a:noFill/>
          <a:ln/>
        </p:spPr>
        <p:txBody>
          <a:bodyPr wrap="square" lIns="0" tIns="0" rIns="0" bIns="0" rtlCol="0" anchor="t"/>
          <a:lstStyle/>
          <a:p>
            <a:pPr marL="0" indent="0" algn="l">
              <a:lnSpc>
                <a:spcPts val="3050"/>
              </a:lnSpc>
              <a:buNone/>
            </a:pPr>
            <a:endParaRPr lang="en-US" sz="1900" dirty="0"/>
          </a:p>
        </p:txBody>
      </p:sp>
      <p:pic>
        <p:nvPicPr>
          <p:cNvPr id="13" name="Image 0" descr="preencoded.png"/>
          <p:cNvPicPr>
            <a:picLocks noChangeAspect="1"/>
          </p:cNvPicPr>
          <p:nvPr/>
        </p:nvPicPr>
        <p:blipFill>
          <a:blip r:embed="rId3"/>
          <a:stretch>
            <a:fillRect/>
          </a:stretch>
        </p:blipFill>
        <p:spPr>
          <a:xfrm>
            <a:off x="7424142" y="4127302"/>
            <a:ext cx="6443663" cy="936308"/>
          </a:xfrm>
          <a:prstGeom prst="rect">
            <a:avLst/>
          </a:prstGeom>
        </p:spPr>
      </p:pic>
      <p:sp>
        <p:nvSpPr>
          <p:cNvPr id="14" name="Text 11"/>
          <p:cNvSpPr/>
          <p:nvPr/>
        </p:nvSpPr>
        <p:spPr>
          <a:xfrm>
            <a:off x="762595" y="544484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03</a:t>
            </a:r>
            <a:endParaRPr lang="en-US" sz="1700" dirty="0"/>
          </a:p>
        </p:txBody>
      </p:sp>
      <p:sp>
        <p:nvSpPr>
          <p:cNvPr id="15" name="Shape 12"/>
          <p:cNvSpPr/>
          <p:nvPr/>
        </p:nvSpPr>
        <p:spPr>
          <a:xfrm>
            <a:off x="762595" y="5784652"/>
            <a:ext cx="6443663" cy="30480"/>
          </a:xfrm>
          <a:prstGeom prst="rect">
            <a:avLst/>
          </a:prstGeom>
          <a:solidFill>
            <a:srgbClr val="609DFF"/>
          </a:solidFill>
          <a:ln/>
        </p:spPr>
      </p:sp>
      <p:sp>
        <p:nvSpPr>
          <p:cNvPr id="16" name="Text 13"/>
          <p:cNvSpPr/>
          <p:nvPr/>
        </p:nvSpPr>
        <p:spPr>
          <a:xfrm>
            <a:off x="762595" y="5954554"/>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Cập nhật tâm cụm</a:t>
            </a:r>
            <a:endParaRPr lang="en-US" sz="2100" dirty="0"/>
          </a:p>
        </p:txBody>
      </p:sp>
      <p:sp>
        <p:nvSpPr>
          <p:cNvPr id="17" name="Text 14"/>
          <p:cNvSpPr/>
          <p:nvPr/>
        </p:nvSpPr>
        <p:spPr>
          <a:xfrm>
            <a:off x="762595" y="6425803"/>
            <a:ext cx="6443663" cy="697230"/>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Tâm cụm mới được tính bằng giá trị trung bình của tất cả các điểm dữ liệu hiện đang thuộc cụm đó.</a:t>
            </a:r>
            <a:endParaRPr lang="en-US" sz="1700" dirty="0"/>
          </a:p>
        </p:txBody>
      </p:sp>
      <p:sp>
        <p:nvSpPr>
          <p:cNvPr id="18" name="Text 15"/>
          <p:cNvSpPr/>
          <p:nvPr/>
        </p:nvSpPr>
        <p:spPr>
          <a:xfrm>
            <a:off x="7424142" y="5444847"/>
            <a:ext cx="217884" cy="272296"/>
          </a:xfrm>
          <a:prstGeom prst="rect">
            <a:avLst/>
          </a:prstGeom>
          <a:noFill/>
          <a:ln/>
        </p:spPr>
        <p:txBody>
          <a:bodyPr wrap="none" lIns="0" tIns="0" rIns="0" bIns="0" rtlCol="0" anchor="t"/>
          <a:lstStyle/>
          <a:p>
            <a:pPr marL="0" indent="0" algn="l">
              <a:lnSpc>
                <a:spcPts val="2700"/>
              </a:lnSpc>
              <a:buNone/>
            </a:pPr>
            <a:r>
              <a:rPr lang="en-US" sz="1700" dirty="0">
                <a:solidFill>
                  <a:srgbClr val="E2E6E9"/>
                </a:solidFill>
                <a:latin typeface="Merriweather Light" pitchFamily="34" charset="0"/>
                <a:ea typeface="Merriweather Light" pitchFamily="34" charset="-122"/>
                <a:cs typeface="Merriweather Light" pitchFamily="34" charset="-120"/>
              </a:rPr>
              <a:t>04</a:t>
            </a:r>
            <a:endParaRPr lang="en-US" sz="1700" dirty="0"/>
          </a:p>
        </p:txBody>
      </p:sp>
      <p:sp>
        <p:nvSpPr>
          <p:cNvPr id="19" name="Shape 16"/>
          <p:cNvSpPr/>
          <p:nvPr/>
        </p:nvSpPr>
        <p:spPr>
          <a:xfrm>
            <a:off x="7424142" y="5784652"/>
            <a:ext cx="6443663" cy="30480"/>
          </a:xfrm>
          <a:prstGeom prst="rect">
            <a:avLst/>
          </a:prstGeom>
          <a:solidFill>
            <a:srgbClr val="609DFF"/>
          </a:solidFill>
          <a:ln/>
        </p:spPr>
      </p:sp>
      <p:sp>
        <p:nvSpPr>
          <p:cNvPr id="20" name="Text 17"/>
          <p:cNvSpPr/>
          <p:nvPr/>
        </p:nvSpPr>
        <p:spPr>
          <a:xfrm>
            <a:off x="7424142" y="5954554"/>
            <a:ext cx="2723793" cy="340519"/>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Lặp lại đến hội tụ</a:t>
            </a:r>
            <a:endParaRPr lang="en-US" sz="2100" dirty="0"/>
          </a:p>
        </p:txBody>
      </p:sp>
      <p:sp>
        <p:nvSpPr>
          <p:cNvPr id="21" name="Text 18"/>
          <p:cNvSpPr/>
          <p:nvPr/>
        </p:nvSpPr>
        <p:spPr>
          <a:xfrm>
            <a:off x="7424142" y="6425803"/>
            <a:ext cx="6443663" cy="1045845"/>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Các bước gán và cập nhật được lặp lại cho đến khi các tâm cụm không còn thay đổi đáng kể giữa các lần lặp, hoặc đạt đến số lần lặp tối đa.</a:t>
            </a:r>
            <a:endParaRPr lang="en-US" sz="1700" dirty="0"/>
          </a:p>
        </p:txBody>
      </p:sp>
      <p:sp>
        <p:nvSpPr>
          <p:cNvPr id="22" name="Rectangle 2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649248" y="510183"/>
            <a:ext cx="8608814" cy="579834"/>
          </a:xfrm>
          <a:prstGeom prst="rect">
            <a:avLst/>
          </a:prstGeom>
          <a:noFill/>
          <a:ln/>
        </p:spPr>
        <p:txBody>
          <a:bodyPr wrap="none" lIns="0" tIns="0" rIns="0" bIns="0" rtlCol="0" anchor="t"/>
          <a:lstStyle/>
          <a:p>
            <a:pPr marL="0" indent="0" algn="l">
              <a:lnSpc>
                <a:spcPts val="4550"/>
              </a:lnSpc>
              <a:buNone/>
            </a:pPr>
            <a:r>
              <a:rPr lang="en-US" sz="3650" dirty="0">
                <a:solidFill>
                  <a:srgbClr val="F5F0F0"/>
                </a:solidFill>
                <a:latin typeface="Merriweather" pitchFamily="34" charset="0"/>
                <a:ea typeface="Merriweather" pitchFamily="34" charset="-122"/>
                <a:cs typeface="Merriweather" pitchFamily="34" charset="-120"/>
              </a:rPr>
              <a:t>Đánh giá Cấu trúc dữ liệu qua K-Means</a:t>
            </a:r>
            <a:endParaRPr lang="en-US" sz="3650" dirty="0"/>
          </a:p>
        </p:txBody>
      </p:sp>
      <p:sp>
        <p:nvSpPr>
          <p:cNvPr id="3" name="Text 1"/>
          <p:cNvSpPr/>
          <p:nvPr/>
        </p:nvSpPr>
        <p:spPr>
          <a:xfrm>
            <a:off x="649248" y="1553766"/>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Chỉ số đánh giá</a:t>
            </a:r>
            <a:endParaRPr lang="en-US" sz="1800" dirty="0"/>
          </a:p>
        </p:txBody>
      </p:sp>
      <p:sp>
        <p:nvSpPr>
          <p:cNvPr id="4" name="Text 2"/>
          <p:cNvSpPr/>
          <p:nvPr/>
        </p:nvSpPr>
        <p:spPr>
          <a:xfrm>
            <a:off x="649248" y="2029182"/>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b="1" dirty="0">
                <a:solidFill>
                  <a:srgbClr val="E2E6E9"/>
                </a:solidFill>
                <a:latin typeface="Merriweather" pitchFamily="34" charset="0"/>
                <a:ea typeface="Merriweather" pitchFamily="34" charset="-122"/>
                <a:cs typeface="Merriweather" pitchFamily="34" charset="-120"/>
              </a:rPr>
              <a:t>Silhouette Score:</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0. </a:t>
            </a:r>
            <a:r>
              <a:rPr lang="en-US" sz="1450" dirty="0" smtClean="0">
                <a:solidFill>
                  <a:srgbClr val="00AEEF"/>
                </a:solidFill>
                <a:latin typeface="Merriweather" pitchFamily="34" charset="0"/>
                <a:ea typeface="Merriweather" pitchFamily="34" charset="-122"/>
                <a:cs typeface="Merriweather" pitchFamily="34" charset="-120"/>
              </a:rPr>
              <a:t>2574</a:t>
            </a:r>
            <a:r>
              <a:rPr lang="en-US" sz="1450" dirty="0" smtClean="0">
                <a:solidFill>
                  <a:srgbClr val="E2E6E9"/>
                </a:solidFill>
                <a:latin typeface="Merriweather" pitchFamily="34" charset="0"/>
                <a:ea typeface="Merriweather" pitchFamily="34" charset="-122"/>
                <a:cs typeface="Merriweather" pitchFamily="34" charset="-120"/>
              </a:rPr>
              <a:t> </a:t>
            </a:r>
            <a:r>
              <a:rPr lang="en-US" sz="1450" dirty="0">
                <a:solidFill>
                  <a:srgbClr val="E2E6E9"/>
                </a:solidFill>
                <a:latin typeface="Merriweather" pitchFamily="34" charset="0"/>
                <a:ea typeface="Merriweather" pitchFamily="34" charset="-122"/>
                <a:cs typeface="Merriweather" pitchFamily="34" charset="-120"/>
              </a:rPr>
              <a:t>(thấp)</a:t>
            </a:r>
            <a:endParaRPr lang="en-US" sz="1450" dirty="0"/>
          </a:p>
        </p:txBody>
      </p:sp>
      <p:sp>
        <p:nvSpPr>
          <p:cNvPr id="5" name="Text 3"/>
          <p:cNvSpPr/>
          <p:nvPr/>
        </p:nvSpPr>
        <p:spPr>
          <a:xfrm>
            <a:off x="649248" y="2390775"/>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b="1" dirty="0">
                <a:solidFill>
                  <a:srgbClr val="E2E6E9"/>
                </a:solidFill>
                <a:latin typeface="Merriweather" pitchFamily="34" charset="0"/>
                <a:ea typeface="Merriweather" pitchFamily="34" charset="-122"/>
                <a:cs typeface="Merriweather" pitchFamily="34" charset="-120"/>
              </a:rPr>
              <a:t>Davies-Bouldin Index:</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1.3182</a:t>
            </a:r>
            <a:endParaRPr lang="en-US" sz="1450" dirty="0"/>
          </a:p>
        </p:txBody>
      </p:sp>
      <p:sp>
        <p:nvSpPr>
          <p:cNvPr id="6" name="Text 4"/>
          <p:cNvSpPr/>
          <p:nvPr/>
        </p:nvSpPr>
        <p:spPr>
          <a:xfrm>
            <a:off x="649248" y="2752368"/>
            <a:ext cx="6439614" cy="296704"/>
          </a:xfrm>
          <a:prstGeom prst="rect">
            <a:avLst/>
          </a:prstGeom>
          <a:noFill/>
          <a:ln/>
        </p:spPr>
        <p:txBody>
          <a:bodyPr wrap="none" lIns="0" tIns="0" rIns="0" bIns="0" rtlCol="0" anchor="t"/>
          <a:lstStyle/>
          <a:p>
            <a:pPr marL="342900" indent="-342900">
              <a:lnSpc>
                <a:spcPts val="2300"/>
              </a:lnSpc>
              <a:buSzPct val="100000"/>
              <a:buChar char="•"/>
            </a:pPr>
            <a:r>
              <a:rPr lang="en-US" sz="1450" dirty="0">
                <a:solidFill>
                  <a:srgbClr val="E2E6E9"/>
                </a:solidFill>
                <a:latin typeface="Merriweather" pitchFamily="34" charset="0"/>
                <a:ea typeface="Merriweather" pitchFamily="34" charset="-122"/>
                <a:cs typeface="Merriweather" pitchFamily="34" charset="-120"/>
              </a:rPr>
              <a:t>Calinski-Harabasz Index: </a:t>
            </a:r>
            <a:r>
              <a:rPr lang="en-US" sz="1450" dirty="0">
                <a:solidFill>
                  <a:srgbClr val="00AEEF"/>
                </a:solidFill>
                <a:latin typeface="Merriweather" pitchFamily="34" charset="0"/>
                <a:ea typeface="Merriweather" pitchFamily="34" charset="-122"/>
                <a:cs typeface="Merriweather" pitchFamily="34" charset="-120"/>
              </a:rPr>
              <a:t>219.2408</a:t>
            </a:r>
            <a:endParaRPr lang="en-US" sz="1450" dirty="0"/>
          </a:p>
        </p:txBody>
      </p:sp>
      <p:sp>
        <p:nvSpPr>
          <p:cNvPr id="7" name="Text 5"/>
          <p:cNvSpPr/>
          <p:nvPr/>
        </p:nvSpPr>
        <p:spPr>
          <a:xfrm>
            <a:off x="7549158" y="1553766"/>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Nhận xét:</a:t>
            </a:r>
            <a:endParaRPr lang="en-US" sz="1800" dirty="0"/>
          </a:p>
        </p:txBody>
      </p:sp>
      <p:sp>
        <p:nvSpPr>
          <p:cNvPr id="8" name="Text 6"/>
          <p:cNvSpPr/>
          <p:nvPr/>
        </p:nvSpPr>
        <p:spPr>
          <a:xfrm>
            <a:off x="7549158" y="2029182"/>
            <a:ext cx="6439614" cy="593408"/>
          </a:xfrm>
          <a:prstGeom prst="rect">
            <a:avLst/>
          </a:prstGeom>
          <a:noFill/>
          <a:ln/>
        </p:spPr>
        <p:txBody>
          <a:bodyPr wrap="square" lIns="0" tIns="0" rIns="0" bIns="0" rtlCol="0" anchor="t"/>
          <a:lstStyle/>
          <a:p>
            <a:pPr marL="342900" indent="-342900">
              <a:lnSpc>
                <a:spcPts val="2300"/>
              </a:lnSpc>
              <a:buSzPct val="100000"/>
              <a:buChar char="•"/>
            </a:pPr>
            <a:r>
              <a:rPr lang="en-US" sz="1450" dirty="0">
                <a:solidFill>
                  <a:srgbClr val="E2E6E9"/>
                </a:solidFill>
                <a:latin typeface="Merriweather" pitchFamily="34" charset="0"/>
                <a:ea typeface="Merriweather" pitchFamily="34" charset="-122"/>
                <a:cs typeface="Merriweather" pitchFamily="34" charset="-120"/>
              </a:rPr>
              <a:t>Giá </a:t>
            </a:r>
            <a:r>
              <a:rPr lang="en-US" sz="1450" dirty="0" err="1">
                <a:solidFill>
                  <a:srgbClr val="E2E6E9"/>
                </a:solidFill>
                <a:latin typeface="Merriweather" pitchFamily="34" charset="0"/>
                <a:ea typeface="Merriweather" pitchFamily="34" charset="-122"/>
                <a:cs typeface="Merriweather" pitchFamily="34" charset="-120"/>
              </a:rPr>
              <a:t>trị</a:t>
            </a:r>
            <a:r>
              <a:rPr lang="en-US" sz="1450" dirty="0">
                <a:solidFill>
                  <a:srgbClr val="E2E6E9"/>
                </a:solidFill>
                <a:latin typeface="Merriweather" pitchFamily="34" charset="0"/>
                <a:ea typeface="Merriweather" pitchFamily="34" charset="-122"/>
                <a:cs typeface="Merriweather" pitchFamily="34" charset="-120"/>
              </a:rPr>
              <a:t> </a:t>
            </a:r>
            <a:r>
              <a:rPr lang="en-US" sz="1450" dirty="0">
                <a:solidFill>
                  <a:srgbClr val="00AEEF"/>
                </a:solidFill>
                <a:latin typeface="Merriweather" pitchFamily="34" charset="0"/>
                <a:ea typeface="Merriweather" pitchFamily="34" charset="-122"/>
                <a:cs typeface="Merriweather" pitchFamily="34" charset="-120"/>
              </a:rPr>
              <a:t>0. 2574 </a:t>
            </a:r>
            <a:r>
              <a:rPr lang="en-US" sz="1450" dirty="0">
                <a:solidFill>
                  <a:srgbClr val="E2E6E9"/>
                </a:solidFill>
                <a:latin typeface="Merriweather" pitchFamily="34" charset="0"/>
                <a:ea typeface="Merriweather" pitchFamily="34" charset="-122"/>
                <a:cs typeface="Merriweather" pitchFamily="34" charset="-120"/>
              </a:rPr>
              <a:t>là một con số tương đối thấp, ngụ ý rằng ranh giới giữa các cụm mà K-Means tìm thấy không thực sự rõ ràng.</a:t>
            </a:r>
            <a:endParaRPr lang="en-US" sz="1450" dirty="0"/>
          </a:p>
        </p:txBody>
      </p:sp>
      <p:sp>
        <p:nvSpPr>
          <p:cNvPr id="10" name="Text 7"/>
          <p:cNvSpPr/>
          <p:nvPr/>
        </p:nvSpPr>
        <p:spPr>
          <a:xfrm>
            <a:off x="7549158" y="3508177"/>
            <a:ext cx="2318980" cy="289917"/>
          </a:xfrm>
          <a:prstGeom prst="rect">
            <a:avLst/>
          </a:prstGeom>
          <a:noFill/>
          <a:ln/>
        </p:spPr>
        <p:txBody>
          <a:bodyPr wrap="none" lIns="0" tIns="0" rIns="0" bIns="0" rtlCol="0" anchor="t"/>
          <a:lstStyle/>
          <a:p>
            <a:pPr marL="0" indent="0" algn="l">
              <a:lnSpc>
                <a:spcPts val="2250"/>
              </a:lnSpc>
              <a:buNone/>
            </a:pPr>
            <a:r>
              <a:rPr lang="en-US" sz="1800" dirty="0">
                <a:solidFill>
                  <a:srgbClr val="F5F0F0"/>
                </a:solidFill>
                <a:latin typeface="Merriweather" pitchFamily="34" charset="0"/>
                <a:ea typeface="Merriweather" pitchFamily="34" charset="-122"/>
                <a:cs typeface="Merriweather" pitchFamily="34" charset="-120"/>
              </a:rPr>
              <a:t>Kết luận</a:t>
            </a:r>
            <a:endParaRPr lang="en-US" sz="1800" dirty="0"/>
          </a:p>
        </p:txBody>
      </p:sp>
      <p:sp>
        <p:nvSpPr>
          <p:cNvPr id="11" name="Text 8"/>
          <p:cNvSpPr/>
          <p:nvPr/>
        </p:nvSpPr>
        <p:spPr>
          <a:xfrm>
            <a:off x="7549158" y="3983593"/>
            <a:ext cx="6439614" cy="1186815"/>
          </a:xfrm>
          <a:prstGeom prst="rect">
            <a:avLst/>
          </a:prstGeom>
          <a:noFill/>
          <a:ln/>
        </p:spPr>
        <p:txBody>
          <a:bodyPr wrap="squar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Các chỉ số cho thấy cấu trúc cụm yếu, dữ liệu giá nhà có xu hướng phân bố liên tục và các nhóm chồng lấn lên nhau. Điều này gợi ý rằng mô hình phân loại có giám sát sẽ hiệu quả hơn việc cố gắng tìm các cụm tự nhiên trong dữ liệu này.</a:t>
            </a:r>
            <a:endParaRPr lang="en-US" sz="1450" dirty="0"/>
          </a:p>
        </p:txBody>
      </p:sp>
      <p:sp>
        <p:nvSpPr>
          <p:cNvPr id="12" name="Rectangle 11"/>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99" y="3508177"/>
            <a:ext cx="5790014" cy="4596717"/>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63798" y="1002149"/>
            <a:ext cx="10725388"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Từ Hồi quy sang Phân loại nhóm giá</a:t>
            </a:r>
            <a:endParaRPr lang="en-US" sz="4850" dirty="0"/>
          </a:p>
        </p:txBody>
      </p:sp>
      <p:sp>
        <p:nvSpPr>
          <p:cNvPr id="3" name="Shape 1"/>
          <p:cNvSpPr/>
          <p:nvPr/>
        </p:nvSpPr>
        <p:spPr>
          <a:xfrm>
            <a:off x="863798"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4" name="Shape 2"/>
          <p:cNvSpPr/>
          <p:nvPr/>
        </p:nvSpPr>
        <p:spPr>
          <a:xfrm>
            <a:off x="833318" y="2267069"/>
            <a:ext cx="121920" cy="4960382"/>
          </a:xfrm>
          <a:prstGeom prst="roundRect">
            <a:avLst>
              <a:gd name="adj" fmla="val 85031"/>
            </a:avLst>
          </a:prstGeom>
          <a:solidFill>
            <a:srgbClr val="609DFF"/>
          </a:solidFill>
          <a:ln/>
        </p:spPr>
      </p:sp>
      <p:sp>
        <p:nvSpPr>
          <p:cNvPr id="5" name="Text 3"/>
          <p:cNvSpPr/>
          <p:nvPr/>
        </p:nvSpPr>
        <p:spPr>
          <a:xfrm>
            <a:off x="1232535" y="2544366"/>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Lý do chuyển đổi</a:t>
            </a:r>
            <a:endParaRPr lang="en-US" sz="2400" dirty="0"/>
          </a:p>
        </p:txBody>
      </p:sp>
      <p:sp>
        <p:nvSpPr>
          <p:cNvPr id="6" name="Text 4"/>
          <p:cNvSpPr/>
          <p:nvPr/>
        </p:nvSpPr>
        <p:spPr>
          <a:xfrm>
            <a:off x="1232535" y="3077885"/>
            <a:ext cx="3490317"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Mô hình hồi quy tuyến tính gặp khó khăn trong việc nắm bắt các mối quan hệ phi tuyến và dự đoán chính xác giá trị ở các biên, đặc biệt với dữ liệu giá nhà.</a:t>
            </a:r>
            <a:endParaRPr lang="en-US" sz="1900" dirty="0"/>
          </a:p>
        </p:txBody>
      </p:sp>
      <p:sp>
        <p:nvSpPr>
          <p:cNvPr id="7" name="Shape 5"/>
          <p:cNvSpPr/>
          <p:nvPr/>
        </p:nvSpPr>
        <p:spPr>
          <a:xfrm>
            <a:off x="5246965"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8" name="Shape 6"/>
          <p:cNvSpPr/>
          <p:nvPr/>
        </p:nvSpPr>
        <p:spPr>
          <a:xfrm>
            <a:off x="5216485" y="2267069"/>
            <a:ext cx="121920" cy="4960382"/>
          </a:xfrm>
          <a:prstGeom prst="roundRect">
            <a:avLst>
              <a:gd name="adj" fmla="val 85031"/>
            </a:avLst>
          </a:prstGeom>
          <a:solidFill>
            <a:srgbClr val="609DFF"/>
          </a:solidFill>
          <a:ln/>
        </p:spPr>
      </p:sp>
      <p:sp>
        <p:nvSpPr>
          <p:cNvPr id="9" name="Text 7"/>
          <p:cNvSpPr/>
          <p:nvPr/>
        </p:nvSpPr>
        <p:spPr>
          <a:xfrm>
            <a:off x="5615702" y="2544366"/>
            <a:ext cx="349031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Rời rạc hóa biến mục tiêu (MEDV)</a:t>
            </a:r>
            <a:endParaRPr lang="en-US" sz="2400" dirty="0"/>
          </a:p>
        </p:txBody>
      </p:sp>
      <p:sp>
        <p:nvSpPr>
          <p:cNvPr id="10" name="Text 8"/>
          <p:cNvSpPr/>
          <p:nvPr/>
        </p:nvSpPr>
        <p:spPr>
          <a:xfrm>
            <a:off x="5615702" y="3463409"/>
            <a:ext cx="3490317" cy="158686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Để chuyển bài toán sang phân loại, biến </a:t>
            </a:r>
            <a:r>
              <a:rPr lang="en-US" sz="1900" dirty="0">
                <a:solidFill>
                  <a:srgbClr val="E2E6E9"/>
                </a:solidFill>
                <a:highlight>
                  <a:srgbClr val="162227"/>
                </a:highlight>
                <a:latin typeface="Consolas" pitchFamily="34" charset="0"/>
                <a:ea typeface="Consolas" pitchFamily="34" charset="-122"/>
                <a:cs typeface="Consolas" pitchFamily="34" charset="-120"/>
              </a:rPr>
              <a:t>MEDV</a:t>
            </a:r>
            <a:r>
              <a:rPr lang="en-US" sz="1900" dirty="0">
                <a:solidFill>
                  <a:srgbClr val="E2E6E9"/>
                </a:solidFill>
                <a:latin typeface="Merriweather" pitchFamily="34" charset="0"/>
                <a:ea typeface="Merriweather" pitchFamily="34" charset="-122"/>
                <a:cs typeface="Merriweather" pitchFamily="34" charset="-120"/>
              </a:rPr>
              <a:t> (giá nhà) được rời rạc hóa thành 3 nhóm:</a:t>
            </a:r>
            <a:endParaRPr lang="en-US" sz="1900" dirty="0"/>
          </a:p>
        </p:txBody>
      </p:sp>
      <p:sp>
        <p:nvSpPr>
          <p:cNvPr id="11" name="Text 9"/>
          <p:cNvSpPr/>
          <p:nvPr/>
        </p:nvSpPr>
        <p:spPr>
          <a:xfrm>
            <a:off x="5615702" y="5198269"/>
            <a:ext cx="3490317"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thấp: 0-15 nghìn USD.</a:t>
            </a:r>
            <a:endParaRPr lang="en-US" sz="1900" dirty="0"/>
          </a:p>
        </p:txBody>
      </p:sp>
      <p:sp>
        <p:nvSpPr>
          <p:cNvPr id="12" name="Text 10"/>
          <p:cNvSpPr/>
          <p:nvPr/>
        </p:nvSpPr>
        <p:spPr>
          <a:xfrm>
            <a:off x="5615702" y="5679400"/>
            <a:ext cx="3490317"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trung bình: 15-25 nghìn USD.</a:t>
            </a:r>
            <a:endParaRPr lang="en-US" sz="1900" dirty="0"/>
          </a:p>
        </p:txBody>
      </p:sp>
      <p:sp>
        <p:nvSpPr>
          <p:cNvPr id="13" name="Text 11"/>
          <p:cNvSpPr/>
          <p:nvPr/>
        </p:nvSpPr>
        <p:spPr>
          <a:xfrm>
            <a:off x="5615702" y="6555343"/>
            <a:ext cx="3490317"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Giá cao: &gt;25 nghìn USD.</a:t>
            </a:r>
            <a:endParaRPr lang="en-US" sz="1900" dirty="0"/>
          </a:p>
        </p:txBody>
      </p:sp>
      <p:sp>
        <p:nvSpPr>
          <p:cNvPr id="14" name="Shape 12"/>
          <p:cNvSpPr/>
          <p:nvPr/>
        </p:nvSpPr>
        <p:spPr>
          <a:xfrm>
            <a:off x="9630132" y="2267069"/>
            <a:ext cx="4136350" cy="4960382"/>
          </a:xfrm>
          <a:prstGeom prst="roundRect">
            <a:avLst>
              <a:gd name="adj" fmla="val 3537"/>
            </a:avLst>
          </a:prstGeom>
          <a:solidFill>
            <a:srgbClr val="09151A">
              <a:alpha val="95000"/>
            </a:srgbClr>
          </a:solidFill>
          <a:ln w="30480">
            <a:solidFill>
              <a:srgbClr val="194A99"/>
            </a:solidFill>
            <a:prstDash val="solid"/>
          </a:ln>
        </p:spPr>
      </p:sp>
      <p:sp>
        <p:nvSpPr>
          <p:cNvPr id="15" name="Shape 13"/>
          <p:cNvSpPr/>
          <p:nvPr/>
        </p:nvSpPr>
        <p:spPr>
          <a:xfrm>
            <a:off x="9599652" y="2267069"/>
            <a:ext cx="121920" cy="4960382"/>
          </a:xfrm>
          <a:prstGeom prst="roundRect">
            <a:avLst>
              <a:gd name="adj" fmla="val 85031"/>
            </a:avLst>
          </a:prstGeom>
          <a:solidFill>
            <a:srgbClr val="609DFF"/>
          </a:solidFill>
          <a:ln/>
        </p:spPr>
      </p:sp>
      <p:sp>
        <p:nvSpPr>
          <p:cNvPr id="16" name="Text 14"/>
          <p:cNvSpPr/>
          <p:nvPr/>
        </p:nvSpPr>
        <p:spPr>
          <a:xfrm>
            <a:off x="9998869" y="2544366"/>
            <a:ext cx="3342203"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Chiến lược chia dữ liệu</a:t>
            </a:r>
            <a:endParaRPr lang="en-US" sz="2400" dirty="0"/>
          </a:p>
        </p:txBody>
      </p:sp>
      <p:sp>
        <p:nvSpPr>
          <p:cNvPr id="17" name="Text 15"/>
          <p:cNvSpPr/>
          <p:nvPr/>
        </p:nvSpPr>
        <p:spPr>
          <a:xfrm>
            <a:off x="9998869" y="3077885"/>
            <a:ext cx="3490317" cy="237648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Sử dụng tham số </a:t>
            </a:r>
            <a:r>
              <a:rPr lang="en-US" sz="1900" dirty="0">
                <a:solidFill>
                  <a:srgbClr val="E2E6E9"/>
                </a:solidFill>
                <a:highlight>
                  <a:srgbClr val="162227"/>
                </a:highlight>
                <a:latin typeface="Consolas" pitchFamily="34" charset="0"/>
                <a:ea typeface="Consolas" pitchFamily="34" charset="-122"/>
                <a:cs typeface="Consolas" pitchFamily="34" charset="-120"/>
              </a:rPr>
              <a:t>stratify</a:t>
            </a:r>
            <a:r>
              <a:rPr lang="en-US" sz="1900" dirty="0">
                <a:solidFill>
                  <a:srgbClr val="E2E6E9"/>
                </a:solidFill>
                <a:latin typeface="Merriweather" pitchFamily="34" charset="0"/>
                <a:ea typeface="Merriweather" pitchFamily="34" charset="-122"/>
                <a:cs typeface="Merriweather" pitchFamily="34" charset="-120"/>
              </a:rPr>
              <a:t> trong hàm chia tập dữ liệu để đảm bảo tỷ lệ các nhóm giá (thấp, trung bình, cao) được cân bằng giữa tập huấn luyện và tập kiểm tra.</a:t>
            </a:r>
            <a:endParaRPr lang="en-US" sz="1900" dirty="0"/>
          </a:p>
        </p:txBody>
      </p:sp>
      <p:sp>
        <p:nvSpPr>
          <p:cNvPr id="18" name="Rectangle 17"/>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839033" y="659249"/>
            <a:ext cx="11839575" cy="749141"/>
          </a:xfrm>
          <a:prstGeom prst="rect">
            <a:avLst/>
          </a:prstGeom>
          <a:noFill/>
          <a:ln/>
        </p:spPr>
        <p:txBody>
          <a:bodyPr wrap="none" lIns="0" tIns="0" rIns="0" bIns="0" rtlCol="0" anchor="t"/>
          <a:lstStyle/>
          <a:p>
            <a:pPr marL="0" indent="0" algn="l">
              <a:lnSpc>
                <a:spcPts val="5850"/>
              </a:lnSpc>
              <a:buNone/>
            </a:pPr>
            <a:r>
              <a:rPr lang="en-US" sz="4700" dirty="0">
                <a:solidFill>
                  <a:srgbClr val="F5F0F0"/>
                </a:solidFill>
                <a:latin typeface="Merriweather" pitchFamily="34" charset="0"/>
                <a:ea typeface="Merriweather" pitchFamily="34" charset="-122"/>
                <a:cs typeface="Merriweather" pitchFamily="34" charset="-120"/>
              </a:rPr>
              <a:t>Thuật toán KNN (K-Láng giềng gần nhất)</a:t>
            </a:r>
            <a:endParaRPr lang="en-US" sz="4700" dirty="0"/>
          </a:p>
        </p:txBody>
      </p:sp>
      <p:sp>
        <p:nvSpPr>
          <p:cNvPr id="3" name="Shape 1"/>
          <p:cNvSpPr/>
          <p:nvPr/>
        </p:nvSpPr>
        <p:spPr>
          <a:xfrm>
            <a:off x="839033" y="1767959"/>
            <a:ext cx="6356271" cy="2592229"/>
          </a:xfrm>
          <a:prstGeom prst="roundRect">
            <a:avLst>
              <a:gd name="adj" fmla="val 5644"/>
            </a:avLst>
          </a:prstGeom>
          <a:solidFill>
            <a:srgbClr val="09151A">
              <a:alpha val="95000"/>
            </a:srgbClr>
          </a:solidFill>
          <a:ln w="30480">
            <a:solidFill>
              <a:srgbClr val="194A99"/>
            </a:solidFill>
            <a:prstDash val="solid"/>
          </a:ln>
        </p:spPr>
      </p:sp>
      <p:sp>
        <p:nvSpPr>
          <p:cNvPr id="4" name="Shape 2"/>
          <p:cNvSpPr/>
          <p:nvPr/>
        </p:nvSpPr>
        <p:spPr>
          <a:xfrm>
            <a:off x="808553" y="1767959"/>
            <a:ext cx="121920" cy="2592229"/>
          </a:xfrm>
          <a:prstGeom prst="roundRect">
            <a:avLst>
              <a:gd name="adj" fmla="val 82584"/>
            </a:avLst>
          </a:prstGeom>
          <a:solidFill>
            <a:srgbClr val="609DFF"/>
          </a:solidFill>
          <a:ln/>
        </p:spPr>
      </p:sp>
      <p:sp>
        <p:nvSpPr>
          <p:cNvPr id="5" name="Text 3"/>
          <p:cNvSpPr/>
          <p:nvPr/>
        </p:nvSpPr>
        <p:spPr>
          <a:xfrm>
            <a:off x="1200626" y="2038112"/>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Nguyên lý hoạt động</a:t>
            </a:r>
            <a:endParaRPr lang="en-US" sz="2350" dirty="0"/>
          </a:p>
        </p:txBody>
      </p:sp>
      <p:sp>
        <p:nvSpPr>
          <p:cNvPr id="6" name="Text 4"/>
          <p:cNvSpPr/>
          <p:nvPr/>
        </p:nvSpPr>
        <p:spPr>
          <a:xfrm>
            <a:off x="1200626" y="2556510"/>
            <a:ext cx="5724525"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Phân loại dựa trên việc xác định </a:t>
            </a:r>
            <a:r>
              <a:rPr lang="en-US" sz="1850" b="1" dirty="0">
                <a:solidFill>
                  <a:srgbClr val="E2E6E9"/>
                </a:solidFill>
                <a:latin typeface="Merriweather" pitchFamily="34" charset="0"/>
                <a:ea typeface="Merriweather" pitchFamily="34" charset="-122"/>
                <a:cs typeface="Merriweather" pitchFamily="34" charset="-120"/>
              </a:rPr>
              <a:t>K</a:t>
            </a:r>
            <a:r>
              <a:rPr lang="en-US" sz="1850" dirty="0">
                <a:solidFill>
                  <a:srgbClr val="E2E6E9"/>
                </a:solidFill>
                <a:latin typeface="Merriweather" pitchFamily="34" charset="0"/>
                <a:ea typeface="Merriweather" pitchFamily="34" charset="-122"/>
                <a:cs typeface="Merriweather" pitchFamily="34" charset="-120"/>
              </a:rPr>
              <a:t> điểm dữ liệu gần nhất trong tập huấn luyện. Một điểm dữ liệu mới sẽ được gán nhãn dựa trên nhãn phổ biến </a:t>
            </a:r>
            <a:r>
              <a:rPr lang="en-US" sz="1850" dirty="0" err="1">
                <a:solidFill>
                  <a:srgbClr val="E2E6E9"/>
                </a:solidFill>
                <a:latin typeface="Merriweather" pitchFamily="34" charset="0"/>
                <a:ea typeface="Merriweather" pitchFamily="34" charset="-122"/>
                <a:cs typeface="Merriweather" pitchFamily="34" charset="-120"/>
              </a:rPr>
              <a:t>nhất</a:t>
            </a:r>
            <a:r>
              <a:rPr lang="en-US" sz="1850" dirty="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trong</a:t>
            </a:r>
            <a:r>
              <a:rPr lang="en-US" sz="1850" dirty="0" smtClean="0">
                <a:solidFill>
                  <a:srgbClr val="E2E6E9"/>
                </a:solidFill>
                <a:latin typeface="Merriweather" pitchFamily="34" charset="0"/>
                <a:ea typeface="Merriweather" pitchFamily="34" charset="-122"/>
                <a:cs typeface="Merriweather" pitchFamily="34" charset="-120"/>
              </a:rPr>
              <a:t> </a:t>
            </a:r>
            <a:r>
              <a:rPr lang="en-US" sz="1850" b="1" dirty="0" smtClean="0">
                <a:solidFill>
                  <a:srgbClr val="E2E6E9"/>
                </a:solidFill>
                <a:latin typeface="Merriweather" pitchFamily="34" charset="0"/>
                <a:ea typeface="Merriweather" pitchFamily="34" charset="-122"/>
                <a:cs typeface="Merriweather" pitchFamily="34" charset="-120"/>
              </a:rPr>
              <a:t>K</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điểm</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gần</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nó</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nhất</a:t>
            </a:r>
            <a:r>
              <a:rPr lang="en-US" sz="1850" dirty="0" smtClean="0">
                <a:solidFill>
                  <a:srgbClr val="E2E6E9"/>
                </a:solidFill>
                <a:latin typeface="Merriweather" pitchFamily="34" charset="0"/>
                <a:ea typeface="Merriweather" pitchFamily="34" charset="-122"/>
                <a:cs typeface="Merriweather" pitchFamily="34" charset="-120"/>
              </a:rPr>
              <a:t>.</a:t>
            </a:r>
            <a:endParaRPr lang="en-US" sz="1850" dirty="0"/>
          </a:p>
        </p:txBody>
      </p:sp>
      <p:sp>
        <p:nvSpPr>
          <p:cNvPr id="7" name="Shape 5"/>
          <p:cNvSpPr/>
          <p:nvPr/>
        </p:nvSpPr>
        <p:spPr>
          <a:xfrm>
            <a:off x="7434977" y="1767959"/>
            <a:ext cx="6356390" cy="2592229"/>
          </a:xfrm>
          <a:prstGeom prst="roundRect">
            <a:avLst>
              <a:gd name="adj" fmla="val 5644"/>
            </a:avLst>
          </a:prstGeom>
          <a:solidFill>
            <a:srgbClr val="09151A">
              <a:alpha val="95000"/>
            </a:srgbClr>
          </a:solidFill>
          <a:ln w="30480">
            <a:solidFill>
              <a:srgbClr val="194A99"/>
            </a:solidFill>
            <a:prstDash val="solid"/>
          </a:ln>
        </p:spPr>
      </p:sp>
      <p:sp>
        <p:nvSpPr>
          <p:cNvPr id="8" name="Shape 6"/>
          <p:cNvSpPr/>
          <p:nvPr/>
        </p:nvSpPr>
        <p:spPr>
          <a:xfrm>
            <a:off x="7404497" y="1767959"/>
            <a:ext cx="121920" cy="2592229"/>
          </a:xfrm>
          <a:prstGeom prst="roundRect">
            <a:avLst>
              <a:gd name="adj" fmla="val 82584"/>
            </a:avLst>
          </a:prstGeom>
          <a:solidFill>
            <a:srgbClr val="609DFF"/>
          </a:solidFill>
          <a:ln/>
        </p:spPr>
      </p:sp>
      <p:sp>
        <p:nvSpPr>
          <p:cNvPr id="9" name="Text 7"/>
          <p:cNvSpPr/>
          <p:nvPr/>
        </p:nvSpPr>
        <p:spPr>
          <a:xfrm>
            <a:off x="7796570" y="2038112"/>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Tham số quan trọng</a:t>
            </a:r>
            <a:endParaRPr lang="en-US" sz="2350" dirty="0"/>
          </a:p>
        </p:txBody>
      </p:sp>
      <p:sp>
        <p:nvSpPr>
          <p:cNvPr id="10" name="Text 8"/>
          <p:cNvSpPr/>
          <p:nvPr/>
        </p:nvSpPr>
        <p:spPr>
          <a:xfrm>
            <a:off x="7796570" y="2556510"/>
            <a:ext cx="5724644"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Để triển khai mô hình này, chúng ta sẽ </a:t>
            </a:r>
            <a:r>
              <a:rPr lang="en-US" sz="1850" dirty="0" err="1">
                <a:solidFill>
                  <a:srgbClr val="E2E6E9"/>
                </a:solidFill>
                <a:latin typeface="Merriweather" pitchFamily="34" charset="0"/>
                <a:ea typeface="Merriweather" pitchFamily="34" charset="-122"/>
                <a:cs typeface="Merriweather" pitchFamily="34" charset="-120"/>
              </a:rPr>
              <a:t>chọn</a:t>
            </a:r>
            <a:r>
              <a:rPr lang="en-US" sz="1850" dirty="0">
                <a:solidFill>
                  <a:srgbClr val="E2E6E9"/>
                </a:solidFill>
                <a:latin typeface="Merriweather" pitchFamily="34" charset="0"/>
                <a:ea typeface="Merriweather" pitchFamily="34" charset="-122"/>
                <a:cs typeface="Merriweather" pitchFamily="34" charset="-120"/>
              </a:rPr>
              <a:t> </a:t>
            </a:r>
            <a:r>
              <a:rPr lang="en-US" sz="1850" b="1" dirty="0" smtClean="0">
                <a:solidFill>
                  <a:srgbClr val="E2E6E9"/>
                </a:solidFill>
                <a:latin typeface="Merriweather" pitchFamily="34" charset="0"/>
                <a:ea typeface="Merriweather" pitchFamily="34" charset="-122"/>
                <a:cs typeface="Merriweather" pitchFamily="34" charset="-120"/>
              </a:rPr>
              <a:t>K=5</a:t>
            </a:r>
            <a:r>
              <a:rPr lang="en-US" sz="1850" dirty="0" smtClean="0">
                <a:solidFill>
                  <a:srgbClr val="E2E6E9"/>
                </a:solidFill>
                <a:latin typeface="Merriweather" pitchFamily="34" charset="0"/>
                <a:ea typeface="Merriweather" pitchFamily="34" charset="-122"/>
                <a:cs typeface="Merriweather" pitchFamily="34" charset="-120"/>
              </a:rPr>
              <a:t>. </a:t>
            </a:r>
            <a:endParaRPr lang="en-US" sz="1850" dirty="0"/>
          </a:p>
        </p:txBody>
      </p:sp>
      <p:sp>
        <p:nvSpPr>
          <p:cNvPr id="11" name="Shape 9"/>
          <p:cNvSpPr/>
          <p:nvPr/>
        </p:nvSpPr>
        <p:spPr>
          <a:xfrm>
            <a:off x="839033" y="4599861"/>
            <a:ext cx="6356271" cy="2975610"/>
          </a:xfrm>
          <a:prstGeom prst="roundRect">
            <a:avLst>
              <a:gd name="adj" fmla="val 4917"/>
            </a:avLst>
          </a:prstGeom>
          <a:solidFill>
            <a:srgbClr val="09151A">
              <a:alpha val="95000"/>
            </a:srgbClr>
          </a:solidFill>
          <a:ln w="30480">
            <a:solidFill>
              <a:srgbClr val="194A99"/>
            </a:solidFill>
            <a:prstDash val="solid"/>
          </a:ln>
        </p:spPr>
      </p:sp>
      <p:sp>
        <p:nvSpPr>
          <p:cNvPr id="12" name="Shape 10"/>
          <p:cNvSpPr/>
          <p:nvPr/>
        </p:nvSpPr>
        <p:spPr>
          <a:xfrm>
            <a:off x="808553" y="4599861"/>
            <a:ext cx="121920" cy="2975610"/>
          </a:xfrm>
          <a:prstGeom prst="roundRect">
            <a:avLst>
              <a:gd name="adj" fmla="val 82584"/>
            </a:avLst>
          </a:prstGeom>
          <a:solidFill>
            <a:srgbClr val="609DFF"/>
          </a:solidFill>
          <a:ln/>
        </p:spPr>
      </p:sp>
      <p:sp>
        <p:nvSpPr>
          <p:cNvPr id="13" name="Text 11"/>
          <p:cNvSpPr/>
          <p:nvPr/>
        </p:nvSpPr>
        <p:spPr>
          <a:xfrm>
            <a:off x="1200626" y="4870013"/>
            <a:ext cx="3054668"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Phép đo khoảng cách</a:t>
            </a:r>
            <a:endParaRPr lang="en-US" sz="2350" dirty="0"/>
          </a:p>
        </p:txBody>
      </p:sp>
      <p:sp>
        <p:nvSpPr>
          <p:cNvPr id="14" name="Text 12"/>
          <p:cNvSpPr/>
          <p:nvPr/>
        </p:nvSpPr>
        <p:spPr>
          <a:xfrm>
            <a:off x="1200626" y="5388412"/>
            <a:ext cx="5724525" cy="1533525"/>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Khoảng cách Euclidean (hay Minkowski bậc 2) được </a:t>
            </a:r>
            <a:r>
              <a:rPr lang="en-US" sz="1850" dirty="0" err="1">
                <a:solidFill>
                  <a:srgbClr val="E2E6E9"/>
                </a:solidFill>
                <a:latin typeface="Merriweather" pitchFamily="34" charset="0"/>
                <a:ea typeface="Merriweather" pitchFamily="34" charset="-122"/>
                <a:cs typeface="Merriweather" pitchFamily="34" charset="-120"/>
              </a:rPr>
              <a:t>sử</a:t>
            </a:r>
            <a:r>
              <a:rPr lang="en-US" sz="1850" dirty="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dụng</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chọn</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ra</a:t>
            </a:r>
            <a:r>
              <a:rPr lang="en-US" sz="1850" dirty="0" smtClean="0">
                <a:solidFill>
                  <a:srgbClr val="E2E6E9"/>
                </a:solidFill>
                <a:latin typeface="Merriweather" pitchFamily="34" charset="0"/>
                <a:ea typeface="Merriweather" pitchFamily="34" charset="-122"/>
                <a:cs typeface="Merriweather" pitchFamily="34" charset="-120"/>
              </a:rPr>
              <a:t> </a:t>
            </a:r>
            <a:r>
              <a:rPr lang="en-US" sz="1850" b="1" dirty="0" smtClean="0">
                <a:solidFill>
                  <a:srgbClr val="E2E6E9"/>
                </a:solidFill>
                <a:latin typeface="Merriweather" pitchFamily="34" charset="0"/>
                <a:ea typeface="Merriweather" pitchFamily="34" charset="-122"/>
                <a:cs typeface="Merriweather" pitchFamily="34" charset="-120"/>
              </a:rPr>
              <a:t>K</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điểm</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gần</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nhất</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a:solidFill>
                  <a:srgbClr val="E2E6E9"/>
                </a:solidFill>
                <a:latin typeface="Merriweather" pitchFamily="34" charset="0"/>
                <a:ea typeface="Merriweather" pitchFamily="34" charset="-122"/>
                <a:cs typeface="Merriweather" pitchFamily="34" charset="-120"/>
              </a:rPr>
              <a:t>Đây là phép đo phổ </a:t>
            </a:r>
            <a:r>
              <a:rPr lang="en-US" sz="1850" dirty="0" err="1">
                <a:solidFill>
                  <a:srgbClr val="E2E6E9"/>
                </a:solidFill>
                <a:latin typeface="Merriweather" pitchFamily="34" charset="0"/>
                <a:ea typeface="Merriweather" pitchFamily="34" charset="-122"/>
                <a:cs typeface="Merriweather" pitchFamily="34" charset="-120"/>
              </a:rPr>
              <a:t>biến</a:t>
            </a:r>
            <a:r>
              <a:rPr lang="en-US" sz="1850" dirty="0">
                <a:solidFill>
                  <a:srgbClr val="E2E6E9"/>
                </a:solidFill>
                <a:latin typeface="Merriweather" pitchFamily="34" charset="0"/>
                <a:ea typeface="Merriweather" pitchFamily="34" charset="-122"/>
                <a:cs typeface="Merriweather" pitchFamily="34" charset="-120"/>
              </a:rPr>
              <a:t> </a:t>
            </a:r>
            <a:r>
              <a:rPr lang="en-US" sz="1850" dirty="0" err="1" smtClean="0">
                <a:solidFill>
                  <a:srgbClr val="E2E6E9"/>
                </a:solidFill>
                <a:latin typeface="Merriweather" pitchFamily="34" charset="0"/>
                <a:ea typeface="Merriweather" pitchFamily="34" charset="-122"/>
                <a:cs typeface="Merriweather" pitchFamily="34" charset="-120"/>
              </a:rPr>
              <a:t>trong</a:t>
            </a:r>
            <a:r>
              <a:rPr lang="en-US" sz="1850" dirty="0" smtClean="0">
                <a:solidFill>
                  <a:srgbClr val="E2E6E9"/>
                </a:solidFill>
                <a:latin typeface="Merriweather" pitchFamily="34" charset="0"/>
                <a:ea typeface="Merriweather" pitchFamily="34" charset="-122"/>
                <a:cs typeface="Merriweather" pitchFamily="34" charset="-120"/>
              </a:rPr>
              <a:t> </a:t>
            </a:r>
            <a:r>
              <a:rPr lang="en-US" sz="1850" dirty="0">
                <a:solidFill>
                  <a:srgbClr val="E2E6E9"/>
                </a:solidFill>
                <a:latin typeface="Merriweather" pitchFamily="34" charset="0"/>
                <a:ea typeface="Merriweather" pitchFamily="34" charset="-122"/>
                <a:cs typeface="Merriweather" pitchFamily="34" charset="-120"/>
              </a:rPr>
              <a:t>nhiều trường hợp.</a:t>
            </a:r>
            <a:endParaRPr lang="en-US" sz="1850" dirty="0"/>
          </a:p>
        </p:txBody>
      </p:sp>
      <p:sp>
        <p:nvSpPr>
          <p:cNvPr id="15" name="Shape 13"/>
          <p:cNvSpPr/>
          <p:nvPr/>
        </p:nvSpPr>
        <p:spPr>
          <a:xfrm>
            <a:off x="7434977" y="4599861"/>
            <a:ext cx="6356390" cy="2975610"/>
          </a:xfrm>
          <a:prstGeom prst="roundRect">
            <a:avLst>
              <a:gd name="adj" fmla="val 4917"/>
            </a:avLst>
          </a:prstGeom>
          <a:solidFill>
            <a:srgbClr val="09151A">
              <a:alpha val="95000"/>
            </a:srgbClr>
          </a:solidFill>
          <a:ln w="30480">
            <a:solidFill>
              <a:srgbClr val="194A99"/>
            </a:solidFill>
            <a:prstDash val="solid"/>
          </a:ln>
        </p:spPr>
      </p:sp>
      <p:sp>
        <p:nvSpPr>
          <p:cNvPr id="16" name="Shape 14"/>
          <p:cNvSpPr/>
          <p:nvPr/>
        </p:nvSpPr>
        <p:spPr>
          <a:xfrm>
            <a:off x="7404497" y="4599861"/>
            <a:ext cx="121920" cy="2975610"/>
          </a:xfrm>
          <a:prstGeom prst="roundRect">
            <a:avLst>
              <a:gd name="adj" fmla="val 82584"/>
            </a:avLst>
          </a:prstGeom>
          <a:solidFill>
            <a:srgbClr val="609DFF"/>
          </a:solidFill>
          <a:ln/>
        </p:spPr>
      </p:sp>
      <p:sp>
        <p:nvSpPr>
          <p:cNvPr id="17" name="Text 15"/>
          <p:cNvSpPr/>
          <p:nvPr/>
        </p:nvSpPr>
        <p:spPr>
          <a:xfrm>
            <a:off x="7796570" y="4870013"/>
            <a:ext cx="2996565" cy="374571"/>
          </a:xfrm>
          <a:prstGeom prst="rect">
            <a:avLst/>
          </a:prstGeom>
          <a:noFill/>
          <a:ln/>
        </p:spPr>
        <p:txBody>
          <a:bodyPr wrap="none" lIns="0" tIns="0" rIns="0" bIns="0" rtlCol="0" anchor="t"/>
          <a:lstStyle/>
          <a:p>
            <a:pPr marL="0" indent="0" algn="l">
              <a:lnSpc>
                <a:spcPts val="2900"/>
              </a:lnSpc>
              <a:buNone/>
            </a:pPr>
            <a:r>
              <a:rPr lang="en-US" sz="2350" dirty="0">
                <a:solidFill>
                  <a:srgbClr val="E2E6E9"/>
                </a:solidFill>
                <a:latin typeface="Merriweather" pitchFamily="34" charset="0"/>
                <a:ea typeface="Merriweather" pitchFamily="34" charset="-122"/>
                <a:cs typeface="Merriweather" pitchFamily="34" charset="-120"/>
              </a:rPr>
              <a:t>Yêu cầu tiền xử lý</a:t>
            </a:r>
            <a:endParaRPr lang="en-US" sz="2350" dirty="0"/>
          </a:p>
        </p:txBody>
      </p:sp>
      <p:sp>
        <p:nvSpPr>
          <p:cNvPr id="18" name="Text 16"/>
          <p:cNvSpPr/>
          <p:nvPr/>
        </p:nvSpPr>
        <p:spPr>
          <a:xfrm>
            <a:off x="7796570" y="5388412"/>
            <a:ext cx="5724644" cy="1916906"/>
          </a:xfrm>
          <a:prstGeom prst="rect">
            <a:avLst/>
          </a:prstGeom>
          <a:noFill/>
          <a:ln/>
        </p:spPr>
        <p:txBody>
          <a:bodyPr wrap="square" lIns="0" tIns="0" rIns="0" bIns="0" rtlCol="0" anchor="t"/>
          <a:lstStyle/>
          <a:p>
            <a:pPr marL="0" indent="0" algn="l">
              <a:lnSpc>
                <a:spcPts val="3000"/>
              </a:lnSpc>
              <a:buNone/>
            </a:pPr>
            <a:r>
              <a:rPr lang="en-US" sz="1850" dirty="0">
                <a:solidFill>
                  <a:srgbClr val="E2E6E9"/>
                </a:solidFill>
                <a:latin typeface="Merriweather" pitchFamily="34" charset="0"/>
                <a:ea typeface="Merriweather" pitchFamily="34" charset="-122"/>
                <a:cs typeface="Merriweather" pitchFamily="34" charset="-120"/>
              </a:rPr>
              <a:t>Thuật toán KNN rất nhạy cảm với thang đo của dữ liệu. Do đó, bắt buộc phải chuẩn hóa dữ liệu trước khi chạy mô hình để đảm bảo các đặc trưng có ảnh hưởng đồng đều đến phép tính khoảng cách.</a:t>
            </a:r>
            <a:endParaRPr lang="en-US" sz="1850" dirty="0"/>
          </a:p>
        </p:txBody>
      </p:sp>
      <p:sp>
        <p:nvSpPr>
          <p:cNvPr id="19" name="Rectangle 18"/>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1491615"/>
            <a:ext cx="12902803" cy="1542574"/>
          </a:xfrm>
          <a:prstGeom prst="rect">
            <a:avLst/>
          </a:prstGeom>
          <a:noFill/>
          <a:ln/>
        </p:spPr>
        <p:txBody>
          <a:bodyPr wrap="squar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Support Vector Machine (SVM) - Tối ưu hóa ranh giới</a:t>
            </a:r>
            <a:endParaRPr lang="en-US" sz="4850" dirty="0"/>
          </a:p>
        </p:txBody>
      </p:sp>
      <p:sp>
        <p:nvSpPr>
          <p:cNvPr id="3" name="Shape 1"/>
          <p:cNvSpPr/>
          <p:nvPr/>
        </p:nvSpPr>
        <p:spPr>
          <a:xfrm>
            <a:off x="863798" y="3527822"/>
            <a:ext cx="4136350" cy="3210163"/>
          </a:xfrm>
          <a:prstGeom prst="roundRect">
            <a:avLst>
              <a:gd name="adj" fmla="val 3229"/>
            </a:avLst>
          </a:prstGeom>
          <a:solidFill>
            <a:srgbClr val="09151A">
              <a:alpha val="95000"/>
            </a:srgbClr>
          </a:solidFill>
          <a:ln w="30480">
            <a:solidFill>
              <a:srgbClr val="194A99"/>
            </a:solidFill>
            <a:prstDash val="solid"/>
          </a:ln>
        </p:spPr>
      </p:sp>
      <p:sp>
        <p:nvSpPr>
          <p:cNvPr id="4" name="Text 2"/>
          <p:cNvSpPr/>
          <p:nvPr/>
        </p:nvSpPr>
        <p:spPr>
          <a:xfrm>
            <a:off x="1141095" y="3805118"/>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Mục tiêu cốt lõi</a:t>
            </a:r>
            <a:endParaRPr lang="en-US" sz="2400" dirty="0"/>
          </a:p>
        </p:txBody>
      </p:sp>
      <p:sp>
        <p:nvSpPr>
          <p:cNvPr id="5" name="Text 3"/>
          <p:cNvSpPr/>
          <p:nvPr/>
        </p:nvSpPr>
        <p:spPr>
          <a:xfrm>
            <a:off x="1141095" y="4338638"/>
            <a:ext cx="3581757"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Tìm Siêu phẳng (Hyperplane) phân chia các lớp</a:t>
            </a:r>
            <a:endParaRPr lang="en-US" sz="1900" dirty="0"/>
          </a:p>
        </p:txBody>
      </p:sp>
      <p:sp>
        <p:nvSpPr>
          <p:cNvPr id="6" name="Text 4"/>
          <p:cNvSpPr/>
          <p:nvPr/>
        </p:nvSpPr>
        <p:spPr>
          <a:xfrm>
            <a:off x="1141095" y="5276255"/>
            <a:ext cx="358175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Tối đa hóa Lề (Margin): Khoảng cách rộng nhất giữa các nhóm dữ liệu</a:t>
            </a:r>
            <a:endParaRPr lang="en-US" sz="1900" dirty="0"/>
          </a:p>
        </p:txBody>
      </p:sp>
      <p:sp>
        <p:nvSpPr>
          <p:cNvPr id="7" name="Shape 5"/>
          <p:cNvSpPr/>
          <p:nvPr/>
        </p:nvSpPr>
        <p:spPr>
          <a:xfrm>
            <a:off x="5246965" y="3527822"/>
            <a:ext cx="4136350" cy="3210163"/>
          </a:xfrm>
          <a:prstGeom prst="roundRect">
            <a:avLst>
              <a:gd name="adj" fmla="val 3229"/>
            </a:avLst>
          </a:prstGeom>
          <a:solidFill>
            <a:srgbClr val="09151A">
              <a:alpha val="95000"/>
            </a:srgbClr>
          </a:solidFill>
          <a:ln w="30480">
            <a:solidFill>
              <a:srgbClr val="194A99"/>
            </a:solidFill>
            <a:prstDash val="solid"/>
          </a:ln>
        </p:spPr>
      </p:sp>
      <p:sp>
        <p:nvSpPr>
          <p:cNvPr id="8" name="Text 6"/>
          <p:cNvSpPr/>
          <p:nvPr/>
        </p:nvSpPr>
        <p:spPr>
          <a:xfrm>
            <a:off x="5524262" y="3805118"/>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Thách thức</a:t>
            </a:r>
            <a:endParaRPr lang="en-US" sz="2400" dirty="0"/>
          </a:p>
        </p:txBody>
      </p:sp>
      <p:sp>
        <p:nvSpPr>
          <p:cNvPr id="9" name="Text 7"/>
          <p:cNvSpPr/>
          <p:nvPr/>
        </p:nvSpPr>
        <p:spPr>
          <a:xfrm>
            <a:off x="5524262" y="4338638"/>
            <a:ext cx="3581757"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Dữ liệu thực tế thường phi tuyến tính (không thể kẻ một đường thẳng để chia)</a:t>
            </a:r>
            <a:endParaRPr lang="en-US" sz="1900" dirty="0"/>
          </a:p>
        </p:txBody>
      </p:sp>
      <p:sp>
        <p:nvSpPr>
          <p:cNvPr id="10" name="Shape 8"/>
          <p:cNvSpPr/>
          <p:nvPr/>
        </p:nvSpPr>
        <p:spPr>
          <a:xfrm>
            <a:off x="9630132" y="3527822"/>
            <a:ext cx="4136350" cy="3210163"/>
          </a:xfrm>
          <a:prstGeom prst="roundRect">
            <a:avLst>
              <a:gd name="adj" fmla="val 3229"/>
            </a:avLst>
          </a:prstGeom>
          <a:solidFill>
            <a:srgbClr val="09151A">
              <a:alpha val="95000"/>
            </a:srgbClr>
          </a:solidFill>
          <a:ln w="30480">
            <a:solidFill>
              <a:srgbClr val="194A99"/>
            </a:solidFill>
            <a:prstDash val="solid"/>
          </a:ln>
        </p:spPr>
      </p:sp>
      <p:sp>
        <p:nvSpPr>
          <p:cNvPr id="11" name="Text 9"/>
          <p:cNvSpPr/>
          <p:nvPr/>
        </p:nvSpPr>
        <p:spPr>
          <a:xfrm>
            <a:off x="9907429" y="3805118"/>
            <a:ext cx="3581757"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Giải pháp: Kernel Trick (RBF)</a:t>
            </a:r>
            <a:endParaRPr lang="en-US" sz="2400" dirty="0"/>
          </a:p>
        </p:txBody>
      </p:sp>
      <p:sp>
        <p:nvSpPr>
          <p:cNvPr id="12" name="Text 10"/>
          <p:cNvSpPr/>
          <p:nvPr/>
        </p:nvSpPr>
        <p:spPr>
          <a:xfrm>
            <a:off x="9907429" y="4724162"/>
            <a:ext cx="3581757"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Ánh xạ dữ liệu lên không gian nhiều chiều hơn</a:t>
            </a:r>
            <a:endParaRPr lang="en-US" sz="1900" dirty="0"/>
          </a:p>
        </p:txBody>
      </p:sp>
      <p:sp>
        <p:nvSpPr>
          <p:cNvPr id="13" name="Text 11"/>
          <p:cNvSpPr/>
          <p:nvPr/>
        </p:nvSpPr>
        <p:spPr>
          <a:xfrm>
            <a:off x="9907429" y="5661779"/>
            <a:ext cx="3581757"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Biến đường cong phức tạp thành mặt phẳng dễ chia tách</a:t>
            </a:r>
            <a:endParaRPr lang="en-US" sz="1900" dirty="0"/>
          </a:p>
        </p:txBody>
      </p:sp>
      <p:sp>
        <p:nvSpPr>
          <p:cNvPr id="14" name="Rectangle 13"/>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938623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888325"/>
            <a:ext cx="9405937"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So sánh hiệu suất: SVM vs. KNN</a:t>
            </a:r>
            <a:endParaRPr lang="en-US" sz="4850" dirty="0"/>
          </a:p>
        </p:txBody>
      </p:sp>
      <p:sp>
        <p:nvSpPr>
          <p:cNvPr id="3" name="Text 1"/>
          <p:cNvSpPr/>
          <p:nvPr/>
        </p:nvSpPr>
        <p:spPr>
          <a:xfrm>
            <a:off x="863798" y="265437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KNN</a:t>
            </a:r>
            <a:endParaRPr lang="en-US" sz="2400" dirty="0"/>
          </a:p>
        </p:txBody>
      </p:sp>
      <p:sp>
        <p:nvSpPr>
          <p:cNvPr id="4" name="Text 2"/>
          <p:cNvSpPr/>
          <p:nvPr/>
        </p:nvSpPr>
        <p:spPr>
          <a:xfrm>
            <a:off x="863798" y="3286720"/>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Accuracy: 82.35%</a:t>
            </a:r>
            <a:endParaRPr lang="en-US" sz="1900" dirty="0"/>
          </a:p>
        </p:txBody>
      </p:sp>
      <p:sp>
        <p:nvSpPr>
          <p:cNvPr id="5" name="Text 3"/>
          <p:cNvSpPr/>
          <p:nvPr/>
        </p:nvSpPr>
        <p:spPr>
          <a:xfrm>
            <a:off x="863798" y="3903583"/>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Precision (High Price): 0.95</a:t>
            </a:r>
            <a:endParaRPr lang="en-US" sz="1900" dirty="0"/>
          </a:p>
        </p:txBody>
      </p:sp>
      <p:sp>
        <p:nvSpPr>
          <p:cNvPr id="6" name="Text 4"/>
          <p:cNvSpPr/>
          <p:nvPr/>
        </p:nvSpPr>
        <p:spPr>
          <a:xfrm>
            <a:off x="863798" y="4520446"/>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Weakness: Bị nhiễu bởi Outlier</a:t>
            </a:r>
            <a:endParaRPr lang="en-US" sz="1900" dirty="0"/>
          </a:p>
        </p:txBody>
      </p:sp>
      <p:sp>
        <p:nvSpPr>
          <p:cNvPr id="7" name="Shape 5"/>
          <p:cNvSpPr/>
          <p:nvPr/>
        </p:nvSpPr>
        <p:spPr>
          <a:xfrm>
            <a:off x="7623929" y="2307431"/>
            <a:ext cx="6150293" cy="2930009"/>
          </a:xfrm>
          <a:prstGeom prst="roundRect">
            <a:avLst>
              <a:gd name="adj" fmla="val 3538"/>
            </a:avLst>
          </a:prstGeom>
          <a:solidFill>
            <a:srgbClr val="001D4D"/>
          </a:solidFill>
          <a:ln/>
        </p:spPr>
      </p:sp>
      <p:pic>
        <p:nvPicPr>
          <p:cNvPr id="8" name="Image 0" descr="preencoded.png"/>
          <p:cNvPicPr>
            <a:picLocks noChangeAspect="1"/>
          </p:cNvPicPr>
          <p:nvPr/>
        </p:nvPicPr>
        <p:blipFill>
          <a:blip r:embed="rId3"/>
          <a:stretch>
            <a:fillRect/>
          </a:stretch>
        </p:blipFill>
        <p:spPr>
          <a:xfrm>
            <a:off x="7870746" y="2643068"/>
            <a:ext cx="385643" cy="308491"/>
          </a:xfrm>
          <a:prstGeom prst="rect">
            <a:avLst/>
          </a:prstGeom>
        </p:spPr>
      </p:pic>
      <p:sp>
        <p:nvSpPr>
          <p:cNvPr id="9" name="Text 6"/>
          <p:cNvSpPr/>
          <p:nvPr/>
        </p:nvSpPr>
        <p:spPr>
          <a:xfrm>
            <a:off x="8503206" y="2615922"/>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FFFFF"/>
                </a:solidFill>
                <a:latin typeface="Merriweather" pitchFamily="34" charset="0"/>
                <a:ea typeface="Merriweather" pitchFamily="34" charset="-122"/>
                <a:cs typeface="Merriweather" pitchFamily="34" charset="-120"/>
              </a:rPr>
              <a:t>SVM - Winner</a:t>
            </a:r>
            <a:endParaRPr lang="en-US" sz="2400" dirty="0"/>
          </a:p>
        </p:txBody>
      </p:sp>
      <p:sp>
        <p:nvSpPr>
          <p:cNvPr id="10" name="Text 7"/>
          <p:cNvSpPr/>
          <p:nvPr/>
        </p:nvSpPr>
        <p:spPr>
          <a:xfrm>
            <a:off x="8503206" y="3248263"/>
            <a:ext cx="5024199" cy="402431"/>
          </a:xfrm>
          <a:prstGeom prst="rect">
            <a:avLst/>
          </a:prstGeom>
          <a:noFill/>
          <a:ln/>
        </p:spPr>
        <p:txBody>
          <a:bodyPr wrap="none" lIns="0" tIns="0" rIns="0" bIns="0" rtlCol="0" anchor="t"/>
          <a:lstStyle/>
          <a:p>
            <a:pPr marL="0" indent="0" algn="l">
              <a:lnSpc>
                <a:spcPts val="3100"/>
              </a:lnSpc>
              <a:buNone/>
            </a:pPr>
            <a:r>
              <a:rPr lang="en-US" sz="1900" dirty="0">
                <a:solidFill>
                  <a:srgbClr val="FFFFFF"/>
                </a:solidFill>
                <a:latin typeface="Merriweather" pitchFamily="34" charset="0"/>
                <a:ea typeface="Merriweather" pitchFamily="34" charset="-122"/>
                <a:cs typeface="Merriweather" pitchFamily="34" charset="-120"/>
              </a:rPr>
              <a:t>Accuracy: </a:t>
            </a:r>
            <a:r>
              <a:rPr lang="en-US" sz="1900" b="1" dirty="0">
                <a:solidFill>
                  <a:srgbClr val="FFFFFF"/>
                </a:solidFill>
                <a:latin typeface="Merriweather" pitchFamily="34" charset="0"/>
                <a:ea typeface="Merriweather" pitchFamily="34" charset="-122"/>
                <a:cs typeface="Merriweather" pitchFamily="34" charset="-120"/>
              </a:rPr>
              <a:t>85.29%</a:t>
            </a:r>
            <a:r>
              <a:rPr lang="en-US" sz="1900" dirty="0">
                <a:solidFill>
                  <a:srgbClr val="FFFFFF"/>
                </a:solidFill>
                <a:latin typeface="Merriweather" pitchFamily="34" charset="0"/>
                <a:ea typeface="Merriweather" pitchFamily="34" charset="-122"/>
                <a:cs typeface="Merriweather" pitchFamily="34" charset="-120"/>
              </a:rPr>
              <a:t> </a:t>
            </a:r>
            <a:endParaRPr lang="en-US" sz="1900" dirty="0"/>
          </a:p>
        </p:txBody>
      </p:sp>
      <p:sp>
        <p:nvSpPr>
          <p:cNvPr id="11" name="Text 8"/>
          <p:cNvSpPr/>
          <p:nvPr/>
        </p:nvSpPr>
        <p:spPr>
          <a:xfrm>
            <a:off x="8503206" y="3872746"/>
            <a:ext cx="5024199" cy="402431"/>
          </a:xfrm>
          <a:prstGeom prst="rect">
            <a:avLst/>
          </a:prstGeom>
          <a:noFill/>
          <a:ln/>
        </p:spPr>
        <p:txBody>
          <a:bodyPr wrap="none" lIns="0" tIns="0" rIns="0" bIns="0" rtlCol="0" anchor="t"/>
          <a:lstStyle/>
          <a:p>
            <a:pPr marL="0" indent="0" algn="l">
              <a:lnSpc>
                <a:spcPts val="3100"/>
              </a:lnSpc>
              <a:buNone/>
            </a:pPr>
            <a:r>
              <a:rPr lang="en-US" sz="1900" dirty="0">
                <a:solidFill>
                  <a:srgbClr val="FFFFFF"/>
                </a:solidFill>
                <a:latin typeface="Merriweather" pitchFamily="34" charset="0"/>
                <a:ea typeface="Merriweather" pitchFamily="34" charset="-122"/>
                <a:cs typeface="Merriweather" pitchFamily="34" charset="-120"/>
              </a:rPr>
              <a:t>Precision (High Price): </a:t>
            </a:r>
            <a:r>
              <a:rPr lang="en-US" sz="1900" b="1" dirty="0">
                <a:solidFill>
                  <a:srgbClr val="FFFFFF"/>
                </a:solidFill>
                <a:latin typeface="Merriweather" pitchFamily="34" charset="0"/>
                <a:ea typeface="Merriweather" pitchFamily="34" charset="-122"/>
                <a:cs typeface="Merriweather" pitchFamily="34" charset="-120"/>
              </a:rPr>
              <a:t>1.00</a:t>
            </a:r>
            <a:r>
              <a:rPr lang="en-US" sz="1900" dirty="0">
                <a:solidFill>
                  <a:srgbClr val="FFFFFF"/>
                </a:solidFill>
                <a:latin typeface="Merriweather" pitchFamily="34" charset="0"/>
                <a:ea typeface="Merriweather" pitchFamily="34" charset="-122"/>
                <a:cs typeface="Merriweather" pitchFamily="34" charset="-120"/>
              </a:rPr>
              <a:t> </a:t>
            </a:r>
            <a:endParaRPr lang="en-US" sz="1900" dirty="0"/>
          </a:p>
        </p:txBody>
      </p:sp>
      <p:sp>
        <p:nvSpPr>
          <p:cNvPr id="12" name="Text 9"/>
          <p:cNvSpPr/>
          <p:nvPr/>
        </p:nvSpPr>
        <p:spPr>
          <a:xfrm>
            <a:off x="8503206" y="4497229"/>
            <a:ext cx="5024199" cy="394811"/>
          </a:xfrm>
          <a:prstGeom prst="rect">
            <a:avLst/>
          </a:prstGeom>
          <a:noFill/>
          <a:ln/>
        </p:spPr>
        <p:txBody>
          <a:bodyPr wrap="none" lIns="0" tIns="0" rIns="0" bIns="0" rtlCol="0" anchor="t"/>
          <a:lstStyle/>
          <a:p>
            <a:pPr marL="0" indent="0" algn="l">
              <a:lnSpc>
                <a:spcPts val="3100"/>
              </a:lnSpc>
              <a:buNone/>
            </a:pPr>
            <a:r>
              <a:rPr lang="en-US" sz="1900" dirty="0">
                <a:solidFill>
                  <a:srgbClr val="FFFFFF"/>
                </a:solidFill>
                <a:latin typeface="Merriweather" pitchFamily="34" charset="0"/>
                <a:ea typeface="Merriweather" pitchFamily="34" charset="-122"/>
                <a:cs typeface="Merriweather" pitchFamily="34" charset="-120"/>
              </a:rPr>
              <a:t>Strength: Ổn định, tin cậy hơn</a:t>
            </a:r>
            <a:endParaRPr lang="en-US" sz="1900" dirty="0"/>
          </a:p>
        </p:txBody>
      </p:sp>
      <p:sp>
        <p:nvSpPr>
          <p:cNvPr id="13" name="Text 10"/>
          <p:cNvSpPr/>
          <p:nvPr/>
        </p:nvSpPr>
        <p:spPr>
          <a:xfrm>
            <a:off x="863798" y="5792748"/>
            <a:ext cx="12902803" cy="394811"/>
          </a:xfrm>
          <a:prstGeom prst="rect">
            <a:avLst/>
          </a:prstGeom>
          <a:noFill/>
          <a:ln/>
        </p:spPr>
        <p:txBody>
          <a:bodyPr wrap="none" lIns="0" tIns="0" rIns="0" bIns="0" rtlCol="0" anchor="t"/>
          <a:lstStyle/>
          <a:p>
            <a:pPr marL="0" indent="0" algn="l">
              <a:lnSpc>
                <a:spcPts val="3100"/>
              </a:lnSpc>
              <a:buNone/>
            </a:pPr>
            <a:r>
              <a:rPr lang="en-US" sz="1900" b="1" dirty="0">
                <a:solidFill>
                  <a:srgbClr val="E2E6E9"/>
                </a:solidFill>
                <a:latin typeface="Merriweather" pitchFamily="34" charset="0"/>
                <a:ea typeface="Merriweather" pitchFamily="34" charset="-122"/>
                <a:cs typeface="Merriweather" pitchFamily="34" charset="-120"/>
              </a:rPr>
              <a:t>Điểm quan trọng:</a:t>
            </a:r>
            <a:r>
              <a:rPr lang="en-US" sz="1900" dirty="0">
                <a:solidFill>
                  <a:srgbClr val="E2E6E9"/>
                </a:solidFill>
                <a:latin typeface="Merriweather" pitchFamily="34" charset="0"/>
                <a:ea typeface="Merriweather" pitchFamily="34" charset="-122"/>
                <a:cs typeface="Merriweather" pitchFamily="34" charset="-120"/>
              </a:rPr>
              <a:t> </a:t>
            </a:r>
            <a:endParaRPr lang="en-US" sz="1900" dirty="0"/>
          </a:p>
        </p:txBody>
      </p:sp>
      <p:sp>
        <p:nvSpPr>
          <p:cNvPr id="14" name="Text 11"/>
          <p:cNvSpPr/>
          <p:nvPr/>
        </p:nvSpPr>
        <p:spPr>
          <a:xfrm>
            <a:off x="863798" y="6465213"/>
            <a:ext cx="12902803" cy="394811"/>
          </a:xfrm>
          <a:prstGeom prst="rect">
            <a:avLst/>
          </a:prstGeom>
          <a:noFill/>
          <a:ln/>
        </p:spPr>
        <p:txBody>
          <a:bodyPr wrap="none" lIns="0" tIns="0" rIns="0" bIns="0" rtlCol="0" anchor="t"/>
          <a:lstStyle/>
          <a:p>
            <a:pPr marL="342900" indent="-342900" algn="l">
              <a:lnSpc>
                <a:spcPts val="3100"/>
              </a:lnSpc>
              <a:buSzPct val="100000"/>
              <a:buFont typeface="Wingdings" panose="05000000000000000000" pitchFamily="2" charset="2"/>
              <a:buChar char="Ø"/>
            </a:pPr>
            <a:r>
              <a:rPr lang="en-US" sz="1900" dirty="0">
                <a:solidFill>
                  <a:srgbClr val="E2E6E9"/>
                </a:solidFill>
                <a:latin typeface="Merriweather" pitchFamily="34" charset="0"/>
                <a:ea typeface="Merriweather" pitchFamily="34" charset="-122"/>
                <a:cs typeface="Merriweather" pitchFamily="34" charset="-120"/>
              </a:rPr>
              <a:t>SVM đạt độ chính xác tuyệt đối (100%) </a:t>
            </a:r>
            <a:r>
              <a:rPr lang="en-US" sz="1900" dirty="0" smtClean="0">
                <a:solidFill>
                  <a:srgbClr val="E2E6E9"/>
                </a:solidFill>
                <a:latin typeface="Merriweather" pitchFamily="34" charset="0"/>
                <a:ea typeface="Merriweather" pitchFamily="34" charset="-122"/>
                <a:cs typeface="Merriweather" pitchFamily="34" charset="-120"/>
              </a:rPr>
              <a:t>ở </a:t>
            </a:r>
            <a:r>
              <a:rPr lang="en-US" sz="1900" dirty="0" err="1" smtClean="0">
                <a:solidFill>
                  <a:srgbClr val="E2E6E9"/>
                </a:solidFill>
                <a:latin typeface="Merriweather" pitchFamily="34" charset="0"/>
                <a:ea typeface="Merriweather" pitchFamily="34" charset="-122"/>
                <a:cs typeface="Merriweather" pitchFamily="34" charset="-120"/>
              </a:rPr>
              <a:t>phân</a:t>
            </a:r>
            <a:r>
              <a:rPr lang="en-US" sz="1900" dirty="0" smtClean="0">
                <a:solidFill>
                  <a:srgbClr val="E2E6E9"/>
                </a:solidFill>
                <a:latin typeface="Merriweather" pitchFamily="34" charset="0"/>
                <a:ea typeface="Merriweather" pitchFamily="34" charset="-122"/>
                <a:cs typeface="Merriweather" pitchFamily="34" charset="-120"/>
              </a:rPr>
              <a:t> </a:t>
            </a:r>
            <a:r>
              <a:rPr lang="en-US" sz="1900" dirty="0">
                <a:solidFill>
                  <a:srgbClr val="E2E6E9"/>
                </a:solidFill>
                <a:latin typeface="Merriweather" pitchFamily="34" charset="0"/>
                <a:ea typeface="Merriweather" pitchFamily="34" charset="-122"/>
                <a:cs typeface="Merriweather" pitchFamily="34" charset="-120"/>
              </a:rPr>
              <a:t>khúc cao </a:t>
            </a:r>
            <a:r>
              <a:rPr lang="en-US" sz="1900" dirty="0" err="1">
                <a:solidFill>
                  <a:srgbClr val="E2E6E9"/>
                </a:solidFill>
                <a:latin typeface="Merriweather" pitchFamily="34" charset="0"/>
                <a:ea typeface="Merriweather" pitchFamily="34" charset="-122"/>
                <a:cs typeface="Merriweather" pitchFamily="34" charset="-120"/>
              </a:rPr>
              <a:t>cấp</a:t>
            </a:r>
            <a:r>
              <a:rPr lang="en-US" sz="1900" dirty="0" smtClean="0">
                <a:solidFill>
                  <a:srgbClr val="E2E6E9"/>
                </a:solidFill>
                <a:latin typeface="Merriweather" pitchFamily="34" charset="0"/>
                <a:ea typeface="Merriweather" pitchFamily="34" charset="-122"/>
                <a:cs typeface="Merriweather" pitchFamily="34" charset="-120"/>
              </a:rPr>
              <a:t>,  </a:t>
            </a:r>
            <a:endParaRPr lang="en-US" sz="1900" dirty="0"/>
          </a:p>
        </p:txBody>
      </p:sp>
      <p:sp>
        <p:nvSpPr>
          <p:cNvPr id="15" name="Text 12"/>
          <p:cNvSpPr/>
          <p:nvPr/>
        </p:nvSpPr>
        <p:spPr>
          <a:xfrm>
            <a:off x="863798" y="6946344"/>
            <a:ext cx="12902803" cy="394811"/>
          </a:xfrm>
          <a:prstGeom prst="rect">
            <a:avLst/>
          </a:prstGeom>
          <a:noFill/>
          <a:ln/>
        </p:spPr>
        <p:txBody>
          <a:bodyPr wrap="none" lIns="0" tIns="0" rIns="0" bIns="0" rtlCol="0" anchor="t"/>
          <a:lstStyle/>
          <a:p>
            <a:pPr marL="342900" indent="-342900" algn="l">
              <a:lnSpc>
                <a:spcPts val="3100"/>
              </a:lnSpc>
              <a:buSzPct val="100000"/>
              <a:buFont typeface="Wingdings" panose="05000000000000000000" pitchFamily="2" charset="2"/>
              <a:buChar char="Ø"/>
            </a:pPr>
            <a:r>
              <a:rPr lang="en-US" sz="1900" dirty="0">
                <a:solidFill>
                  <a:srgbClr val="E2E6E9"/>
                </a:solidFill>
                <a:latin typeface="Merriweather" pitchFamily="34" charset="0"/>
                <a:ea typeface="Merriweather" pitchFamily="34" charset="-122"/>
                <a:cs typeface="Merriweather" pitchFamily="34" charset="-120"/>
              </a:rPr>
              <a:t>trong khi KNN gặp khó khăn ở vùng ranh giới các nhóm giá thấp và giá trung bình.</a:t>
            </a:r>
            <a:endParaRPr lang="en-US" sz="1900" dirty="0"/>
          </a:p>
        </p:txBody>
      </p:sp>
      <p:sp>
        <p:nvSpPr>
          <p:cNvPr id="16" name="Rectangle 15"/>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77362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9378" y="750451"/>
            <a:ext cx="5281970" cy="660202"/>
          </a:xfrm>
          <a:prstGeom prst="rect">
            <a:avLst/>
          </a:prstGeom>
          <a:noFill/>
          <a:ln/>
        </p:spPr>
        <p:txBody>
          <a:bodyPr wrap="none" lIns="0" tIns="0" rIns="0" bIns="0" rtlCol="0" anchor="t"/>
          <a:lstStyle/>
          <a:p>
            <a:pPr marL="0" indent="0" algn="l">
              <a:lnSpc>
                <a:spcPts val="5150"/>
              </a:lnSpc>
              <a:buNone/>
            </a:pPr>
            <a:r>
              <a:rPr lang="en-US" sz="4150" dirty="0">
                <a:solidFill>
                  <a:srgbClr val="F5F0F0"/>
                </a:solidFill>
                <a:latin typeface="Merriweather" pitchFamily="34" charset="0"/>
                <a:ea typeface="Merriweather" pitchFamily="34" charset="-122"/>
                <a:cs typeface="Merriweather" pitchFamily="34" charset="-120"/>
              </a:rPr>
              <a:t>Giới thiệu Dự án</a:t>
            </a:r>
            <a:endParaRPr lang="en-US" sz="4150" dirty="0"/>
          </a:p>
        </p:txBody>
      </p:sp>
      <p:sp>
        <p:nvSpPr>
          <p:cNvPr id="4" name="Shape 1"/>
          <p:cNvSpPr/>
          <p:nvPr/>
        </p:nvSpPr>
        <p:spPr>
          <a:xfrm>
            <a:off x="739378" y="1727478"/>
            <a:ext cx="475298" cy="475298"/>
          </a:xfrm>
          <a:prstGeom prst="roundRect">
            <a:avLst>
              <a:gd name="adj" fmla="val 18670"/>
            </a:avLst>
          </a:prstGeom>
          <a:solidFill>
            <a:srgbClr val="003180"/>
          </a:solidFill>
          <a:ln w="7620">
            <a:solidFill>
              <a:srgbClr val="194A99"/>
            </a:solidFill>
            <a:prstDash val="solid"/>
          </a:ln>
        </p:spPr>
      </p:sp>
      <p:sp>
        <p:nvSpPr>
          <p:cNvPr id="5" name="Text 2"/>
          <p:cNvSpPr/>
          <p:nvPr/>
        </p:nvSpPr>
        <p:spPr>
          <a:xfrm>
            <a:off x="818614" y="1767066"/>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1</a:t>
            </a:r>
            <a:endParaRPr lang="en-US" sz="2450" dirty="0"/>
          </a:p>
        </p:txBody>
      </p:sp>
      <p:sp>
        <p:nvSpPr>
          <p:cNvPr id="6" name="Text 3"/>
          <p:cNvSpPr/>
          <p:nvPr/>
        </p:nvSpPr>
        <p:spPr>
          <a:xfrm>
            <a:off x="1425893" y="1799987"/>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Mục tiêu</a:t>
            </a:r>
            <a:endParaRPr lang="en-US" sz="2050" dirty="0"/>
          </a:p>
        </p:txBody>
      </p:sp>
      <p:sp>
        <p:nvSpPr>
          <p:cNvPr id="7" name="Text 4"/>
          <p:cNvSpPr/>
          <p:nvPr/>
        </p:nvSpPr>
        <p:spPr>
          <a:xfrm>
            <a:off x="1425893" y="2256711"/>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Xây dựng quy trình phân tích dữ liệu hoàn chỉnh, từ EDA đến mô hình học máy.</a:t>
            </a:r>
            <a:endParaRPr lang="en-US" sz="1650" dirty="0"/>
          </a:p>
        </p:txBody>
      </p:sp>
      <p:sp>
        <p:nvSpPr>
          <p:cNvPr id="8" name="Shape 5"/>
          <p:cNvSpPr/>
          <p:nvPr/>
        </p:nvSpPr>
        <p:spPr>
          <a:xfrm>
            <a:off x="739378" y="3355538"/>
            <a:ext cx="475298" cy="475298"/>
          </a:xfrm>
          <a:prstGeom prst="roundRect">
            <a:avLst>
              <a:gd name="adj" fmla="val 18670"/>
            </a:avLst>
          </a:prstGeom>
          <a:solidFill>
            <a:srgbClr val="003180"/>
          </a:solidFill>
          <a:ln w="7620">
            <a:solidFill>
              <a:srgbClr val="194A99"/>
            </a:solidFill>
            <a:prstDash val="solid"/>
          </a:ln>
        </p:spPr>
      </p:sp>
      <p:sp>
        <p:nvSpPr>
          <p:cNvPr id="9" name="Text 6"/>
          <p:cNvSpPr/>
          <p:nvPr/>
        </p:nvSpPr>
        <p:spPr>
          <a:xfrm>
            <a:off x="818614" y="3395127"/>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2</a:t>
            </a:r>
            <a:endParaRPr lang="en-US" sz="2450" dirty="0"/>
          </a:p>
        </p:txBody>
      </p:sp>
      <p:sp>
        <p:nvSpPr>
          <p:cNvPr id="10" name="Text 7"/>
          <p:cNvSpPr/>
          <p:nvPr/>
        </p:nvSpPr>
        <p:spPr>
          <a:xfrm>
            <a:off x="1425893" y="3428048"/>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Phạm vi</a:t>
            </a:r>
            <a:endParaRPr lang="en-US" sz="2050" dirty="0"/>
          </a:p>
        </p:txBody>
      </p:sp>
      <p:sp>
        <p:nvSpPr>
          <p:cNvPr id="11" name="Text 8"/>
          <p:cNvSpPr/>
          <p:nvPr/>
        </p:nvSpPr>
        <p:spPr>
          <a:xfrm>
            <a:off x="1425893" y="3884771"/>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Dự đoán giá nhà (MEDV) trong bộ dữ liệu Boston Housing, tìm hiểu yếu tố ảnh hưởng.</a:t>
            </a:r>
            <a:endParaRPr lang="en-US" sz="1650" dirty="0"/>
          </a:p>
        </p:txBody>
      </p:sp>
      <p:sp>
        <p:nvSpPr>
          <p:cNvPr id="12" name="Shape 9"/>
          <p:cNvSpPr/>
          <p:nvPr/>
        </p:nvSpPr>
        <p:spPr>
          <a:xfrm>
            <a:off x="739378" y="4983599"/>
            <a:ext cx="475298" cy="475298"/>
          </a:xfrm>
          <a:prstGeom prst="roundRect">
            <a:avLst>
              <a:gd name="adj" fmla="val 18670"/>
            </a:avLst>
          </a:prstGeom>
          <a:solidFill>
            <a:srgbClr val="003180"/>
          </a:solidFill>
          <a:ln w="7620">
            <a:solidFill>
              <a:srgbClr val="194A99"/>
            </a:solidFill>
            <a:prstDash val="solid"/>
          </a:ln>
        </p:spPr>
      </p:sp>
      <p:sp>
        <p:nvSpPr>
          <p:cNvPr id="13" name="Text 10"/>
          <p:cNvSpPr/>
          <p:nvPr/>
        </p:nvSpPr>
        <p:spPr>
          <a:xfrm>
            <a:off x="818614" y="5023187"/>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3</a:t>
            </a:r>
            <a:endParaRPr lang="en-US" sz="2450" dirty="0"/>
          </a:p>
        </p:txBody>
      </p:sp>
      <p:sp>
        <p:nvSpPr>
          <p:cNvPr id="14" name="Text 11"/>
          <p:cNvSpPr/>
          <p:nvPr/>
        </p:nvSpPr>
        <p:spPr>
          <a:xfrm>
            <a:off x="1425893" y="5056108"/>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Phương pháp</a:t>
            </a:r>
            <a:endParaRPr lang="en-US" sz="2050" dirty="0"/>
          </a:p>
        </p:txBody>
      </p:sp>
      <p:sp>
        <p:nvSpPr>
          <p:cNvPr id="15" name="Text 12"/>
          <p:cNvSpPr/>
          <p:nvPr/>
        </p:nvSpPr>
        <p:spPr>
          <a:xfrm>
            <a:off x="1425893" y="5512832"/>
            <a:ext cx="6978729" cy="676275"/>
          </a:xfrm>
          <a:prstGeom prst="rect">
            <a:avLst/>
          </a:prstGeom>
          <a:noFill/>
          <a:ln/>
        </p:spPr>
        <p:txBody>
          <a:bodyPr wrap="squar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Chuẩn hóa, phân tích tương quan, PCA, Hồi quy tuyến tính, SVM, KNN, K-Means.</a:t>
            </a:r>
            <a:endParaRPr lang="en-US" sz="1650" dirty="0"/>
          </a:p>
        </p:txBody>
      </p:sp>
      <p:sp>
        <p:nvSpPr>
          <p:cNvPr id="16" name="Shape 13"/>
          <p:cNvSpPr/>
          <p:nvPr/>
        </p:nvSpPr>
        <p:spPr>
          <a:xfrm>
            <a:off x="739378" y="6611660"/>
            <a:ext cx="475298" cy="475298"/>
          </a:xfrm>
          <a:prstGeom prst="roundRect">
            <a:avLst>
              <a:gd name="adj" fmla="val 18670"/>
            </a:avLst>
          </a:prstGeom>
          <a:solidFill>
            <a:srgbClr val="003180"/>
          </a:solidFill>
          <a:ln w="7620">
            <a:solidFill>
              <a:srgbClr val="194A99"/>
            </a:solidFill>
            <a:prstDash val="solid"/>
          </a:ln>
        </p:spPr>
      </p:sp>
      <p:sp>
        <p:nvSpPr>
          <p:cNvPr id="17" name="Text 14"/>
          <p:cNvSpPr/>
          <p:nvPr/>
        </p:nvSpPr>
        <p:spPr>
          <a:xfrm>
            <a:off x="818614" y="6651248"/>
            <a:ext cx="316825" cy="396121"/>
          </a:xfrm>
          <a:prstGeom prst="rect">
            <a:avLst/>
          </a:prstGeom>
          <a:noFill/>
          <a:ln/>
        </p:spPr>
        <p:txBody>
          <a:bodyPr wrap="none" lIns="0" tIns="0" rIns="0" bIns="0" rtlCol="0" anchor="t"/>
          <a:lstStyle/>
          <a:p>
            <a:pPr marL="0" indent="0" algn="ctr">
              <a:lnSpc>
                <a:spcPts val="2450"/>
              </a:lnSpc>
              <a:buNone/>
            </a:pPr>
            <a:r>
              <a:rPr lang="en-US" sz="2450" dirty="0">
                <a:solidFill>
                  <a:srgbClr val="E2E6E9"/>
                </a:solidFill>
                <a:latin typeface="Merriweather" pitchFamily="34" charset="0"/>
                <a:ea typeface="Merriweather" pitchFamily="34" charset="-122"/>
                <a:cs typeface="Merriweather" pitchFamily="34" charset="-120"/>
              </a:rPr>
              <a:t>4</a:t>
            </a:r>
            <a:endParaRPr lang="en-US" sz="2450" dirty="0"/>
          </a:p>
        </p:txBody>
      </p:sp>
      <p:sp>
        <p:nvSpPr>
          <p:cNvPr id="18" name="Text 15"/>
          <p:cNvSpPr/>
          <p:nvPr/>
        </p:nvSpPr>
        <p:spPr>
          <a:xfrm>
            <a:off x="1425893" y="6684169"/>
            <a:ext cx="2640925" cy="330041"/>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Kết quả</a:t>
            </a:r>
            <a:endParaRPr lang="en-US" sz="2050" dirty="0"/>
          </a:p>
        </p:txBody>
      </p:sp>
      <p:sp>
        <p:nvSpPr>
          <p:cNvPr id="19" name="Text 16"/>
          <p:cNvSpPr/>
          <p:nvPr/>
        </p:nvSpPr>
        <p:spPr>
          <a:xfrm>
            <a:off x="1425893" y="7140893"/>
            <a:ext cx="6978729" cy="338138"/>
          </a:xfrm>
          <a:prstGeom prst="rect">
            <a:avLst/>
          </a:prstGeom>
          <a:noFill/>
          <a:ln/>
        </p:spPr>
        <p:txBody>
          <a:bodyPr wrap="none" lIns="0" tIns="0" rIns="0" bIns="0" rtlCol="0" anchor="t"/>
          <a:lstStyle/>
          <a:p>
            <a:pPr marL="0" indent="0" algn="l">
              <a:lnSpc>
                <a:spcPts val="2650"/>
              </a:lnSpc>
              <a:buNone/>
            </a:pPr>
            <a:r>
              <a:rPr lang="en-US" sz="1650" dirty="0">
                <a:solidFill>
                  <a:srgbClr val="E2E6E9"/>
                </a:solidFill>
                <a:latin typeface="Merriweather" pitchFamily="34" charset="0"/>
                <a:ea typeface="Merriweather" pitchFamily="34" charset="-122"/>
                <a:cs typeface="Merriweather" pitchFamily="34" charset="-120"/>
              </a:rPr>
              <a:t>Hồi quy tuyến tính R2 ≈ 0.60; SVM 85.29%, KNN 82.35% (phân loại).</a:t>
            </a:r>
            <a:endParaRPr lang="en-US" sz="165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863798" y="869871"/>
            <a:ext cx="8316635"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Kết luận &amp; Hướng phát triển</a:t>
            </a:r>
            <a:endParaRPr lang="en-US" sz="4850" dirty="0"/>
          </a:p>
        </p:txBody>
      </p:sp>
      <p:sp>
        <p:nvSpPr>
          <p:cNvPr id="3" name="Text 1"/>
          <p:cNvSpPr/>
          <p:nvPr/>
        </p:nvSpPr>
        <p:spPr>
          <a:xfrm>
            <a:off x="863798" y="225813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Đóng góp chính</a:t>
            </a:r>
            <a:endParaRPr lang="en-US" sz="2400" dirty="0"/>
          </a:p>
        </p:txBody>
      </p:sp>
      <p:sp>
        <p:nvSpPr>
          <p:cNvPr id="4" name="Text 2"/>
          <p:cNvSpPr/>
          <p:nvPr/>
        </p:nvSpPr>
        <p:spPr>
          <a:xfrm>
            <a:off x="863798" y="2890480"/>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Quy trình khoa học dữ liệu toàn diện.</a:t>
            </a:r>
            <a:endParaRPr lang="en-US" sz="1900" dirty="0"/>
          </a:p>
        </p:txBody>
      </p:sp>
      <p:sp>
        <p:nvSpPr>
          <p:cNvPr id="5" name="Text 3"/>
          <p:cNvSpPr/>
          <p:nvPr/>
        </p:nvSpPr>
        <p:spPr>
          <a:xfrm>
            <a:off x="863798" y="3371612"/>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Áp dụng đa dạng mô hình (hồi quy, phân cụm, phân loại).</a:t>
            </a:r>
            <a:endParaRPr lang="en-US" sz="1900" dirty="0"/>
          </a:p>
        </p:txBody>
      </p:sp>
      <p:sp>
        <p:nvSpPr>
          <p:cNvPr id="6" name="Text 4"/>
          <p:cNvSpPr/>
          <p:nvPr/>
        </p:nvSpPr>
        <p:spPr>
          <a:xfrm>
            <a:off x="863798" y="4247555"/>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Triển khai ColumnTransformer cho tiền xử lý nâng cao.</a:t>
            </a:r>
            <a:endParaRPr lang="en-US" sz="1900" dirty="0"/>
          </a:p>
        </p:txBody>
      </p:sp>
      <p:sp>
        <p:nvSpPr>
          <p:cNvPr id="7" name="Text 5"/>
          <p:cNvSpPr/>
          <p:nvPr/>
        </p:nvSpPr>
        <p:spPr>
          <a:xfrm>
            <a:off x="863798" y="5283994"/>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Hạn chế</a:t>
            </a:r>
            <a:endParaRPr lang="en-US" sz="2400" dirty="0"/>
          </a:p>
        </p:txBody>
      </p:sp>
      <p:sp>
        <p:nvSpPr>
          <p:cNvPr id="8" name="Text 6"/>
          <p:cNvSpPr/>
          <p:nvPr/>
        </p:nvSpPr>
        <p:spPr>
          <a:xfrm>
            <a:off x="863798" y="5916335"/>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Mô hình hồi quy đơn giản.</a:t>
            </a:r>
            <a:endParaRPr lang="en-US" sz="1900" dirty="0"/>
          </a:p>
        </p:txBody>
      </p:sp>
      <p:sp>
        <p:nvSpPr>
          <p:cNvPr id="9" name="Text 7"/>
          <p:cNvSpPr/>
          <p:nvPr/>
        </p:nvSpPr>
        <p:spPr>
          <a:xfrm>
            <a:off x="863798" y="6397466"/>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Chưa tối ưu hóa siêu tham số.</a:t>
            </a:r>
            <a:endParaRPr lang="en-US" sz="1900" dirty="0"/>
          </a:p>
        </p:txBody>
      </p:sp>
      <p:sp>
        <p:nvSpPr>
          <p:cNvPr id="10" name="Text 8"/>
          <p:cNvSpPr/>
          <p:nvPr/>
        </p:nvSpPr>
        <p:spPr>
          <a:xfrm>
            <a:off x="863798" y="6878598"/>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Thiếu kỹ thuật đặc trưng (feature engineering).</a:t>
            </a:r>
            <a:endParaRPr lang="en-US" sz="1900" dirty="0"/>
          </a:p>
        </p:txBody>
      </p:sp>
      <p:sp>
        <p:nvSpPr>
          <p:cNvPr id="11" name="Text 9"/>
          <p:cNvSpPr/>
          <p:nvPr/>
        </p:nvSpPr>
        <p:spPr>
          <a:xfrm>
            <a:off x="7623929" y="225813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Hướng phát triển</a:t>
            </a:r>
            <a:endParaRPr lang="en-US" sz="2400" dirty="0"/>
          </a:p>
        </p:txBody>
      </p:sp>
      <p:sp>
        <p:nvSpPr>
          <p:cNvPr id="12" name="Text 10"/>
          <p:cNvSpPr/>
          <p:nvPr/>
        </p:nvSpPr>
        <p:spPr>
          <a:xfrm>
            <a:off x="7623929" y="2890480"/>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Triển khai mô hình phi tuyến mạnh hơn (Random Forest, Ridge/Lasso Regression).</a:t>
            </a:r>
            <a:endParaRPr lang="en-US" sz="1900" dirty="0"/>
          </a:p>
        </p:txBody>
      </p:sp>
      <p:sp>
        <p:nvSpPr>
          <p:cNvPr id="13" name="Text 11"/>
          <p:cNvSpPr/>
          <p:nvPr/>
        </p:nvSpPr>
        <p:spPr>
          <a:xfrm>
            <a:off x="7623929" y="3766423"/>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Kỹ thuật đặc trưng cơ bản (ví dụ: LSTAT bình phương).</a:t>
            </a:r>
            <a:endParaRPr lang="en-US" sz="1900" dirty="0"/>
          </a:p>
        </p:txBody>
      </p:sp>
      <p:sp>
        <p:nvSpPr>
          <p:cNvPr id="14" name="Rectangle 13"/>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805815" y="664488"/>
            <a:ext cx="5756315" cy="719495"/>
          </a:xfrm>
          <a:prstGeom prst="rect">
            <a:avLst/>
          </a:prstGeom>
          <a:noFill/>
          <a:ln/>
        </p:spPr>
        <p:txBody>
          <a:bodyPr wrap="none" lIns="0" tIns="0" rIns="0" bIns="0" rtlCol="0" anchor="t"/>
          <a:lstStyle/>
          <a:p>
            <a:pPr marL="0" indent="0" algn="l">
              <a:lnSpc>
                <a:spcPts val="5650"/>
              </a:lnSpc>
              <a:buNone/>
            </a:pPr>
            <a:r>
              <a:rPr lang="en-US" sz="4500" dirty="0">
                <a:solidFill>
                  <a:srgbClr val="F5F0F0"/>
                </a:solidFill>
                <a:latin typeface="Merriweather" pitchFamily="34" charset="0"/>
                <a:ea typeface="Merriweather" pitchFamily="34" charset="-122"/>
                <a:cs typeface="Merriweather" pitchFamily="34" charset="-120"/>
              </a:rPr>
              <a:t>Tài liệu tham khảo</a:t>
            </a:r>
            <a:endParaRPr lang="en-US" sz="4500" dirty="0"/>
          </a:p>
        </p:txBody>
      </p:sp>
      <p:sp>
        <p:nvSpPr>
          <p:cNvPr id="3" name="Text 1"/>
          <p:cNvSpPr/>
          <p:nvPr/>
        </p:nvSpPr>
        <p:spPr>
          <a:xfrm>
            <a:off x="805815" y="1844397"/>
            <a:ext cx="13018770" cy="1105138"/>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D. Harrison và D. L. Rubinfeld, ``Hedonic housing prices and the demand for clean air,'' </a:t>
            </a:r>
            <a:r>
              <a:rPr lang="en-US" sz="1800" i="1" dirty="0">
                <a:solidFill>
                  <a:srgbClr val="E2E6E9"/>
                </a:solidFill>
                <a:latin typeface="Merriweather" pitchFamily="34" charset="0"/>
                <a:ea typeface="Merriweather" pitchFamily="34" charset="-122"/>
                <a:cs typeface="Merriweather" pitchFamily="34" charset="-120"/>
              </a:rPr>
              <a:t>Tạp chí Kinh tế và Quản lý Môi trường (Journal of Environmental Economics and Management)</a:t>
            </a:r>
            <a:r>
              <a:rPr lang="en-US" sz="1800" dirty="0">
                <a:solidFill>
                  <a:srgbClr val="E2E6E9"/>
                </a:solidFill>
                <a:latin typeface="Merriweather" pitchFamily="34" charset="0"/>
                <a:ea typeface="Merriweather" pitchFamily="34" charset="-122"/>
                <a:cs typeface="Merriweather" pitchFamily="34" charset="-120"/>
              </a:rPr>
              <a:t>, tập 5, số 1, trang 81--102, 1978. </a:t>
            </a:r>
            <a:r>
              <a:rPr lang="en-US" sz="1800" u="sng" dirty="0">
                <a:solidFill>
                  <a:srgbClr val="609DFF"/>
                </a:solidFill>
                <a:latin typeface="Merriweather" pitchFamily="34" charset="0"/>
                <a:ea typeface="Merriweather" pitchFamily="34" charset="-122"/>
                <a:cs typeface="Merriweather" pitchFamily="34" charset="-120"/>
                <a:hlinkClick r:id="rId3">
                  <a:extLst>
                    <a:ext uri="{A12FA001-AC4F-418D-AE19-62706E023703}">
                      <ahyp:hlinkClr xmlns="" xmlns:ahyp="http://schemas.microsoft.com/office/drawing/2018/hyperlinkcolor" val="tx"/>
                    </a:ext>
                  </a:extLst>
                </a:hlinkClick>
              </a:rPr>
              <a:t>doi:10.1016/0095-0696(78)90006-2</a:t>
            </a:r>
            <a:endParaRPr lang="en-US" sz="1800" dirty="0"/>
          </a:p>
        </p:txBody>
      </p:sp>
      <p:sp>
        <p:nvSpPr>
          <p:cNvPr id="4" name="Text 2"/>
          <p:cNvSpPr/>
          <p:nvPr/>
        </p:nvSpPr>
        <p:spPr>
          <a:xfrm>
            <a:off x="805815" y="303002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F. Pedregosa và cộng sự, ``Scikit-learn: Machine Learning in Python,'' </a:t>
            </a:r>
            <a:r>
              <a:rPr lang="en-US" sz="1800" i="1" dirty="0">
                <a:solidFill>
                  <a:srgbClr val="E2E6E9"/>
                </a:solidFill>
                <a:latin typeface="Merriweather" pitchFamily="34" charset="0"/>
                <a:ea typeface="Merriweather" pitchFamily="34" charset="-122"/>
                <a:cs typeface="Merriweather" pitchFamily="34" charset="-120"/>
              </a:rPr>
              <a:t>Tạp chí Nghiên cứu Học máy (Journal of Machine Learning Research)</a:t>
            </a:r>
            <a:r>
              <a:rPr lang="en-US" sz="1800" dirty="0">
                <a:solidFill>
                  <a:srgbClr val="E2E6E9"/>
                </a:solidFill>
                <a:latin typeface="Merriweather" pitchFamily="34" charset="0"/>
                <a:ea typeface="Merriweather" pitchFamily="34" charset="-122"/>
                <a:cs typeface="Merriweather" pitchFamily="34" charset="-120"/>
              </a:rPr>
              <a:t>, tập 12, trang 2825--2830, 2011.</a:t>
            </a:r>
            <a:endParaRPr lang="en-US" sz="1800" dirty="0"/>
          </a:p>
        </p:txBody>
      </p:sp>
      <p:sp>
        <p:nvSpPr>
          <p:cNvPr id="5" name="Text 3"/>
          <p:cNvSpPr/>
          <p:nvPr/>
        </p:nvSpPr>
        <p:spPr>
          <a:xfrm>
            <a:off x="805815" y="3847267"/>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C. R. Harris và cộng sự, ``Array programming with NumPy,'' </a:t>
            </a:r>
            <a:r>
              <a:rPr lang="en-US" sz="1800" i="1" dirty="0">
                <a:solidFill>
                  <a:srgbClr val="E2E6E9"/>
                </a:solidFill>
                <a:latin typeface="Merriweather" pitchFamily="34" charset="0"/>
                <a:ea typeface="Merriweather" pitchFamily="34" charset="-122"/>
                <a:cs typeface="Merriweather" pitchFamily="34" charset="-120"/>
              </a:rPr>
              <a:t>Tạp chí Nature</a:t>
            </a:r>
            <a:r>
              <a:rPr lang="en-US" sz="1800" dirty="0">
                <a:solidFill>
                  <a:srgbClr val="E2E6E9"/>
                </a:solidFill>
                <a:latin typeface="Merriweather" pitchFamily="34" charset="0"/>
                <a:ea typeface="Merriweather" pitchFamily="34" charset="-122"/>
                <a:cs typeface="Merriweather" pitchFamily="34" charset="-120"/>
              </a:rPr>
              <a:t>, tập 585, trang 357--362, 2020. </a:t>
            </a:r>
            <a:r>
              <a:rPr lang="en-US" sz="1800" u="sng" dirty="0">
                <a:solidFill>
                  <a:srgbClr val="609DFF"/>
                </a:solidFill>
                <a:latin typeface="Merriweather" pitchFamily="34" charset="0"/>
                <a:ea typeface="Merriweather" pitchFamily="34" charset="-122"/>
                <a:cs typeface="Merriweather" pitchFamily="34" charset="-120"/>
                <a:hlinkClick r:id="rId4">
                  <a:extLst>
                    <a:ext uri="{A12FA001-AC4F-418D-AE19-62706E023703}">
                      <ahyp:hlinkClr xmlns="" xmlns:ahyp="http://schemas.microsoft.com/office/drawing/2018/hyperlinkcolor" val="tx"/>
                    </a:ext>
                  </a:extLst>
                </a:hlinkClick>
              </a:rPr>
              <a:t>doi:10.1038/s41586-020-2649-2</a:t>
            </a:r>
            <a:endParaRPr lang="en-US" sz="1800" dirty="0"/>
          </a:p>
        </p:txBody>
      </p:sp>
      <p:sp>
        <p:nvSpPr>
          <p:cNvPr id="6" name="Text 4"/>
          <p:cNvSpPr/>
          <p:nvPr/>
        </p:nvSpPr>
        <p:spPr>
          <a:xfrm>
            <a:off x="805815" y="466451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J. D. Hunter, ``Matplotlib: A 2D Graphics Environment,'' </a:t>
            </a:r>
            <a:r>
              <a:rPr lang="en-US" sz="1800" i="1" dirty="0">
                <a:solidFill>
                  <a:srgbClr val="E2E6E9"/>
                </a:solidFill>
                <a:latin typeface="Merriweather" pitchFamily="34" charset="0"/>
                <a:ea typeface="Merriweather" pitchFamily="34" charset="-122"/>
                <a:cs typeface="Merriweather" pitchFamily="34" charset="-120"/>
              </a:rPr>
              <a:t>Tạp chí Computing in Science &amp; Engineering</a:t>
            </a:r>
            <a:r>
              <a:rPr lang="en-US" sz="1800" dirty="0">
                <a:solidFill>
                  <a:srgbClr val="E2E6E9"/>
                </a:solidFill>
                <a:latin typeface="Merriweather" pitchFamily="34" charset="0"/>
                <a:ea typeface="Merriweather" pitchFamily="34" charset="-122"/>
                <a:cs typeface="Merriweather" pitchFamily="34" charset="-120"/>
              </a:rPr>
              <a:t>, tập 9, số 3, trang 90--95, 2007. </a:t>
            </a:r>
            <a:r>
              <a:rPr lang="en-US" sz="1800" u="sng" dirty="0">
                <a:solidFill>
                  <a:srgbClr val="609DFF"/>
                </a:solidFill>
                <a:latin typeface="Merriweather" pitchFamily="34" charset="0"/>
                <a:ea typeface="Merriweather" pitchFamily="34" charset="-122"/>
                <a:cs typeface="Merriweather" pitchFamily="34" charset="-120"/>
                <a:hlinkClick r:id="rId5">
                  <a:extLst>
                    <a:ext uri="{A12FA001-AC4F-418D-AE19-62706E023703}">
                      <ahyp:hlinkClr xmlns="" xmlns:ahyp="http://schemas.microsoft.com/office/drawing/2018/hyperlinkcolor" val="tx"/>
                    </a:ext>
                  </a:extLst>
                </a:hlinkClick>
              </a:rPr>
              <a:t>doi:10.1109/MCSE.2007.55</a:t>
            </a:r>
            <a:endParaRPr lang="en-US" sz="1800" dirty="0"/>
          </a:p>
        </p:txBody>
      </p:sp>
      <p:sp>
        <p:nvSpPr>
          <p:cNvPr id="7" name="Text 5"/>
          <p:cNvSpPr/>
          <p:nvPr/>
        </p:nvSpPr>
        <p:spPr>
          <a:xfrm>
            <a:off x="805815" y="5481757"/>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W. McKinney, </a:t>
            </a:r>
            <a:r>
              <a:rPr lang="en-US" sz="1800" i="1" dirty="0">
                <a:solidFill>
                  <a:srgbClr val="E2E6E9"/>
                </a:solidFill>
                <a:latin typeface="Merriweather" pitchFamily="34" charset="0"/>
                <a:ea typeface="Merriweather" pitchFamily="34" charset="-122"/>
                <a:cs typeface="Merriweather" pitchFamily="34" charset="-120"/>
              </a:rPr>
              <a:t>Python for Data Analysis, 2nd Edition</a:t>
            </a:r>
            <a:r>
              <a:rPr lang="en-US" sz="1800" dirty="0">
                <a:solidFill>
                  <a:srgbClr val="E2E6E9"/>
                </a:solidFill>
                <a:latin typeface="Merriweather" pitchFamily="34" charset="0"/>
                <a:ea typeface="Merriweather" pitchFamily="34" charset="-122"/>
                <a:cs typeface="Merriweather" pitchFamily="34" charset="-120"/>
              </a:rPr>
              <a:t>, Nhà xuất bản O'Reilly Media, Inc., 2017.</a:t>
            </a:r>
            <a:endParaRPr lang="en-US" sz="1800" dirty="0"/>
          </a:p>
        </p:txBody>
      </p:sp>
      <p:sp>
        <p:nvSpPr>
          <p:cNvPr id="8" name="Text 6"/>
          <p:cNvSpPr/>
          <p:nvPr/>
        </p:nvSpPr>
        <p:spPr>
          <a:xfrm>
            <a:off x="805815" y="5930622"/>
            <a:ext cx="13018770" cy="736759"/>
          </a:xfrm>
          <a:prstGeom prst="rect">
            <a:avLst/>
          </a:prstGeom>
          <a:noFill/>
          <a:ln/>
        </p:spPr>
        <p:txBody>
          <a:bodyPr wrap="squar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A. Géron, </a:t>
            </a:r>
            <a:r>
              <a:rPr lang="en-US" sz="1800" i="1" dirty="0">
                <a:solidFill>
                  <a:srgbClr val="E2E6E9"/>
                </a:solidFill>
                <a:latin typeface="Merriweather" pitchFamily="34" charset="0"/>
                <a:ea typeface="Merriweather" pitchFamily="34" charset="-122"/>
                <a:cs typeface="Merriweather" pitchFamily="34" charset="-120"/>
              </a:rPr>
              <a:t>Hands-On Machine Learning with Scikit-Learn, Keras &amp; TensorFlow, 2nd Edition</a:t>
            </a:r>
            <a:r>
              <a:rPr lang="en-US" sz="1800" dirty="0">
                <a:solidFill>
                  <a:srgbClr val="E2E6E9"/>
                </a:solidFill>
                <a:latin typeface="Merriweather" pitchFamily="34" charset="0"/>
                <a:ea typeface="Merriweather" pitchFamily="34" charset="-122"/>
                <a:cs typeface="Merriweather" pitchFamily="34" charset="-120"/>
              </a:rPr>
              <a:t>, Nhà xuất bản O'Reilly Media, Inc., 2019.</a:t>
            </a:r>
            <a:endParaRPr lang="en-US" sz="1800" dirty="0"/>
          </a:p>
        </p:txBody>
      </p:sp>
      <p:sp>
        <p:nvSpPr>
          <p:cNvPr id="9" name="Text 7"/>
          <p:cNvSpPr/>
          <p:nvPr/>
        </p:nvSpPr>
        <p:spPr>
          <a:xfrm>
            <a:off x="805815" y="6747867"/>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A. C. Müller và S. Guido, </a:t>
            </a:r>
            <a:r>
              <a:rPr lang="en-US" sz="1800" i="1" dirty="0">
                <a:solidFill>
                  <a:srgbClr val="E2E6E9"/>
                </a:solidFill>
                <a:latin typeface="Merriweather" pitchFamily="34" charset="0"/>
                <a:ea typeface="Merriweather" pitchFamily="34" charset="-122"/>
                <a:cs typeface="Merriweather" pitchFamily="34" charset="-120"/>
              </a:rPr>
              <a:t>Introduction to Machine Learning with Python</a:t>
            </a:r>
            <a:r>
              <a:rPr lang="en-US" sz="1800" dirty="0">
                <a:solidFill>
                  <a:srgbClr val="E2E6E9"/>
                </a:solidFill>
                <a:latin typeface="Merriweather" pitchFamily="34" charset="0"/>
                <a:ea typeface="Merriweather" pitchFamily="34" charset="-122"/>
                <a:cs typeface="Merriweather" pitchFamily="34" charset="-120"/>
              </a:rPr>
              <a:t>, Nhà xuất bản O'Reilly Media, Inc., 2016.</a:t>
            </a:r>
            <a:endParaRPr lang="en-US" sz="1800" dirty="0"/>
          </a:p>
        </p:txBody>
      </p:sp>
      <p:sp>
        <p:nvSpPr>
          <p:cNvPr id="10" name="Text 8"/>
          <p:cNvSpPr/>
          <p:nvPr/>
        </p:nvSpPr>
        <p:spPr>
          <a:xfrm>
            <a:off x="805815" y="7196733"/>
            <a:ext cx="13018770" cy="368379"/>
          </a:xfrm>
          <a:prstGeom prst="rect">
            <a:avLst/>
          </a:prstGeom>
          <a:noFill/>
          <a:ln/>
        </p:spPr>
        <p:txBody>
          <a:bodyPr wrap="none" lIns="0" tIns="0" rIns="0" bIns="0" rtlCol="0" anchor="t"/>
          <a:lstStyle/>
          <a:p>
            <a:pPr marL="342900" indent="-342900" algn="l">
              <a:lnSpc>
                <a:spcPts val="2900"/>
              </a:lnSpc>
              <a:buSzPct val="100000"/>
              <a:buChar char="•"/>
            </a:pPr>
            <a:r>
              <a:rPr lang="en-US" sz="1800" dirty="0">
                <a:solidFill>
                  <a:srgbClr val="E2E6E9"/>
                </a:solidFill>
                <a:latin typeface="Merriweather" pitchFamily="34" charset="0"/>
                <a:ea typeface="Merriweather" pitchFamily="34" charset="-122"/>
                <a:cs typeface="Merriweather" pitchFamily="34" charset="-120"/>
              </a:rPr>
              <a:t>V. H. Tiệp, ``Machine Learning cơ bản,'' </a:t>
            </a:r>
            <a:r>
              <a:rPr lang="en-US" sz="1800" u="sng" dirty="0">
                <a:solidFill>
                  <a:srgbClr val="609DFF"/>
                </a:solidFill>
                <a:latin typeface="Merriweather" pitchFamily="34" charset="0"/>
                <a:ea typeface="Merriweather" pitchFamily="34" charset="-122"/>
                <a:cs typeface="Merriweather" pitchFamily="34" charset="-120"/>
                <a:hlinkClick r:id="rId6">
                  <a:extLst>
                    <a:ext uri="{A12FA001-AC4F-418D-AE19-62706E023703}">
                      <ahyp:hlinkClr xmlns="" xmlns:ahyp="http://schemas.microsoft.com/office/drawing/2018/hyperlinkcolor" val="tx"/>
                    </a:ext>
                  </a:extLst>
                </a:hlinkClick>
              </a:rPr>
              <a:t>machinelearningcoban.com/</a:t>
            </a:r>
            <a:r>
              <a:rPr lang="en-US" sz="1800" dirty="0">
                <a:solidFill>
                  <a:srgbClr val="E2E6E9"/>
                </a:solidFill>
                <a:latin typeface="Merriweather" pitchFamily="34" charset="0"/>
                <a:ea typeface="Merriweather" pitchFamily="34" charset="-122"/>
                <a:cs typeface="Merriweather" pitchFamily="34" charset="-120"/>
              </a:rPr>
              <a:t>. (Truy cập ngày: 05-11-2025).</a:t>
            </a:r>
            <a:endParaRPr lang="en-US" sz="1800" dirty="0"/>
          </a:p>
        </p:txBody>
      </p:sp>
      <p:sp>
        <p:nvSpPr>
          <p:cNvPr id="11" name="Rectangle 10"/>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80000"/>
            </a:srgbClr>
          </a:solidFill>
          <a:ln/>
        </p:spPr>
      </p:sp>
      <p:sp>
        <p:nvSpPr>
          <p:cNvPr id="4" name="Text 1"/>
          <p:cNvSpPr/>
          <p:nvPr/>
        </p:nvSpPr>
        <p:spPr>
          <a:xfrm>
            <a:off x="863798" y="2390180"/>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Cảm ơn và Q&amp;A</a:t>
            </a:r>
            <a:endParaRPr lang="en-US" sz="4850" dirty="0"/>
          </a:p>
        </p:txBody>
      </p:sp>
      <p:sp>
        <p:nvSpPr>
          <p:cNvPr id="5" name="Text 2"/>
          <p:cNvSpPr/>
          <p:nvPr/>
        </p:nvSpPr>
        <p:spPr>
          <a:xfrm>
            <a:off x="863798" y="3531632"/>
            <a:ext cx="12341543" cy="1542693"/>
          </a:xfrm>
          <a:prstGeom prst="rect">
            <a:avLst/>
          </a:prstGeom>
          <a:noFill/>
          <a:ln/>
        </p:spPr>
        <p:txBody>
          <a:bodyPr wrap="none" lIns="0" tIns="0" rIns="0" bIns="0" rtlCol="0" anchor="t"/>
          <a:lstStyle/>
          <a:p>
            <a:pPr marL="0" indent="0" algn="l">
              <a:lnSpc>
                <a:spcPts val="12100"/>
              </a:lnSpc>
              <a:buNone/>
            </a:pPr>
            <a:r>
              <a:rPr lang="en-US" sz="9700" dirty="0">
                <a:solidFill>
                  <a:srgbClr val="F5F0F0"/>
                </a:solidFill>
                <a:latin typeface="Merriweather" pitchFamily="34" charset="0"/>
                <a:ea typeface="Merriweather" pitchFamily="34" charset="-122"/>
                <a:cs typeface="Merriweather" pitchFamily="34" charset="-120"/>
              </a:rPr>
              <a:t>Cảm ơn!</a:t>
            </a:r>
            <a:endParaRPr lang="en-US" sz="9700" dirty="0"/>
          </a:p>
        </p:txBody>
      </p:sp>
      <p:sp>
        <p:nvSpPr>
          <p:cNvPr id="6" name="Text 3"/>
          <p:cNvSpPr/>
          <p:nvPr/>
        </p:nvSpPr>
        <p:spPr>
          <a:xfrm>
            <a:off x="863798" y="5444490"/>
            <a:ext cx="1290280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Nhóm rất mong nhận được câu hỏi và đóng góp từ </a:t>
            </a:r>
            <a:r>
              <a:rPr lang="en-US" sz="1900" dirty="0" err="1">
                <a:solidFill>
                  <a:srgbClr val="E2E6E9"/>
                </a:solidFill>
                <a:latin typeface="Merriweather" pitchFamily="34" charset="0"/>
                <a:ea typeface="Merriweather" pitchFamily="34" charset="-122"/>
                <a:cs typeface="Merriweather" pitchFamily="34" charset="-120"/>
              </a:rPr>
              <a:t>thầy</a:t>
            </a:r>
            <a:r>
              <a:rPr lang="en-US" sz="1900" dirty="0">
                <a:solidFill>
                  <a:srgbClr val="E2E6E9"/>
                </a:solidFill>
                <a:latin typeface="Merriweather" pitchFamily="34" charset="0"/>
                <a:ea typeface="Merriweather" pitchFamily="34" charset="-122"/>
                <a:cs typeface="Merriweather" pitchFamily="34" charset="-120"/>
              </a:rPr>
              <a:t> </a:t>
            </a:r>
            <a:r>
              <a:rPr lang="en-US" sz="1900" dirty="0" err="1" smtClean="0">
                <a:solidFill>
                  <a:srgbClr val="E2E6E9"/>
                </a:solidFill>
                <a:latin typeface="Merriweather" pitchFamily="34" charset="0"/>
                <a:ea typeface="Merriweather" pitchFamily="34" charset="-122"/>
                <a:cs typeface="Merriweather" pitchFamily="34" charset="-120"/>
              </a:rPr>
              <a:t>và</a:t>
            </a:r>
            <a:r>
              <a:rPr lang="en-US" sz="1900" dirty="0" smtClean="0">
                <a:solidFill>
                  <a:srgbClr val="E2E6E9"/>
                </a:solidFill>
                <a:latin typeface="Merriweather" pitchFamily="34" charset="0"/>
                <a:ea typeface="Merriweather" pitchFamily="34" charset="-122"/>
                <a:cs typeface="Merriweather" pitchFamily="34" charset="-120"/>
              </a:rPr>
              <a:t> </a:t>
            </a:r>
            <a:r>
              <a:rPr lang="en-US" sz="1900" dirty="0">
                <a:solidFill>
                  <a:srgbClr val="E2E6E9"/>
                </a:solidFill>
                <a:latin typeface="Merriweather" pitchFamily="34" charset="0"/>
                <a:ea typeface="Merriweather" pitchFamily="34" charset="-122"/>
                <a:cs typeface="Merriweather" pitchFamily="34" charset="-120"/>
              </a:rPr>
              <a:t>các bạn.</a:t>
            </a:r>
            <a:endParaRPr lang="en-US" sz="19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50688"/>
          </a:xfrm>
          <a:prstGeom prst="rect">
            <a:avLst/>
          </a:prstGeom>
        </p:spPr>
      </p:pic>
      <p:sp>
        <p:nvSpPr>
          <p:cNvPr id="3" name="Text 0"/>
          <p:cNvSpPr/>
          <p:nvPr/>
        </p:nvSpPr>
        <p:spPr>
          <a:xfrm>
            <a:off x="742117" y="3404711"/>
            <a:ext cx="5301496" cy="662702"/>
          </a:xfrm>
          <a:prstGeom prst="rect">
            <a:avLst/>
          </a:prstGeom>
          <a:noFill/>
          <a:ln/>
        </p:spPr>
        <p:txBody>
          <a:bodyPr wrap="none" lIns="0" tIns="0" rIns="0" bIns="0" rtlCol="0" anchor="t"/>
          <a:lstStyle/>
          <a:p>
            <a:pPr marL="0" indent="0" algn="l">
              <a:lnSpc>
                <a:spcPts val="5200"/>
              </a:lnSpc>
              <a:buNone/>
            </a:pPr>
            <a:r>
              <a:rPr lang="en-US" sz="4150" dirty="0">
                <a:solidFill>
                  <a:srgbClr val="F5F0F0"/>
                </a:solidFill>
                <a:latin typeface="Merriweather" pitchFamily="34" charset="0"/>
                <a:ea typeface="Merriweather" pitchFamily="34" charset="-122"/>
                <a:cs typeface="Merriweather" pitchFamily="34" charset="-120"/>
              </a:rPr>
              <a:t>Bài toán đặt ra</a:t>
            </a:r>
            <a:endParaRPr lang="en-US" sz="4150" dirty="0"/>
          </a:p>
        </p:txBody>
      </p:sp>
      <p:sp>
        <p:nvSpPr>
          <p:cNvPr id="4" name="Text 1"/>
          <p:cNvSpPr/>
          <p:nvPr/>
        </p:nvSpPr>
        <p:spPr>
          <a:xfrm>
            <a:off x="742117" y="4597479"/>
            <a:ext cx="3037165"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Dự đoán giá nhà Boston</a:t>
            </a:r>
            <a:endParaRPr lang="en-US" sz="2050" dirty="0"/>
          </a:p>
        </p:txBody>
      </p:sp>
      <p:sp>
        <p:nvSpPr>
          <p:cNvPr id="5" name="Text 2"/>
          <p:cNvSpPr/>
          <p:nvPr/>
        </p:nvSpPr>
        <p:spPr>
          <a:xfrm>
            <a:off x="742117" y="514076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Ví dụ kinh điển trong học máy.</a:t>
            </a:r>
            <a:endParaRPr lang="en-US" sz="1650" dirty="0"/>
          </a:p>
        </p:txBody>
      </p:sp>
      <p:sp>
        <p:nvSpPr>
          <p:cNvPr id="6" name="Text 3"/>
          <p:cNvSpPr/>
          <p:nvPr/>
        </p:nvSpPr>
        <p:spPr>
          <a:xfrm>
            <a:off x="742117" y="5554147"/>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Dự đoán MEDV dựa trên 13 đặc trưng kinh tế-xã hội.</a:t>
            </a:r>
            <a:endParaRPr lang="en-US" sz="1650" dirty="0"/>
          </a:p>
        </p:txBody>
      </p:sp>
      <p:sp>
        <p:nvSpPr>
          <p:cNvPr id="7" name="Text 4"/>
          <p:cNvSpPr/>
          <p:nvPr/>
        </p:nvSpPr>
        <p:spPr>
          <a:xfrm>
            <a:off x="742117" y="6105406"/>
            <a:ext cx="2650688"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Ý nghĩa thực tiễn</a:t>
            </a:r>
            <a:endParaRPr lang="en-US" sz="2050" dirty="0"/>
          </a:p>
        </p:txBody>
      </p:sp>
      <p:sp>
        <p:nvSpPr>
          <p:cNvPr id="8" name="Text 5"/>
          <p:cNvSpPr/>
          <p:nvPr/>
        </p:nvSpPr>
        <p:spPr>
          <a:xfrm>
            <a:off x="742117" y="6648688"/>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Hỗ trợ quy hoạch đô thị, phân tích thị trường. Dự đoán giá.</a:t>
            </a:r>
            <a:endParaRPr lang="en-US" sz="1650" dirty="0"/>
          </a:p>
        </p:txBody>
      </p:sp>
      <p:sp>
        <p:nvSpPr>
          <p:cNvPr id="9" name="Text 6"/>
          <p:cNvSpPr/>
          <p:nvPr/>
        </p:nvSpPr>
        <p:spPr>
          <a:xfrm>
            <a:off x="742117" y="7062073"/>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Kiểm thử và so sánh thuật toán.</a:t>
            </a:r>
            <a:endParaRPr lang="en-US" sz="1650" dirty="0"/>
          </a:p>
        </p:txBody>
      </p:sp>
      <p:sp>
        <p:nvSpPr>
          <p:cNvPr id="10" name="Text 7"/>
          <p:cNvSpPr/>
          <p:nvPr/>
        </p:nvSpPr>
        <p:spPr>
          <a:xfrm>
            <a:off x="7581424" y="4597479"/>
            <a:ext cx="2650688" cy="331232"/>
          </a:xfrm>
          <a:prstGeom prst="rect">
            <a:avLst/>
          </a:prstGeom>
          <a:noFill/>
          <a:ln/>
        </p:spPr>
        <p:txBody>
          <a:bodyPr wrap="none" lIns="0" tIns="0" rIns="0" bIns="0" rtlCol="0" anchor="t"/>
          <a:lstStyle/>
          <a:p>
            <a:pPr marL="0" indent="0" algn="l">
              <a:lnSpc>
                <a:spcPts val="2600"/>
              </a:lnSpc>
              <a:buNone/>
            </a:pPr>
            <a:r>
              <a:rPr lang="en-US" sz="2050" dirty="0">
                <a:solidFill>
                  <a:srgbClr val="F5F0F0"/>
                </a:solidFill>
                <a:latin typeface="Merriweather" pitchFamily="34" charset="0"/>
                <a:ea typeface="Merriweather" pitchFamily="34" charset="-122"/>
                <a:cs typeface="Merriweather" pitchFamily="34" charset="-120"/>
              </a:rPr>
              <a:t>Thách thức</a:t>
            </a:r>
            <a:endParaRPr lang="en-US" sz="2050" dirty="0"/>
          </a:p>
        </p:txBody>
      </p:sp>
      <p:sp>
        <p:nvSpPr>
          <p:cNvPr id="11" name="Text 8"/>
          <p:cNvSpPr/>
          <p:nvPr/>
        </p:nvSpPr>
        <p:spPr>
          <a:xfrm>
            <a:off x="7581424" y="514076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Đa cộng tuyến giữa các đặc trưng.</a:t>
            </a:r>
            <a:endParaRPr lang="en-US" sz="1650" dirty="0"/>
          </a:p>
        </p:txBody>
      </p:sp>
      <p:sp>
        <p:nvSpPr>
          <p:cNvPr id="12" name="Text 9"/>
          <p:cNvSpPr/>
          <p:nvPr/>
        </p:nvSpPr>
        <p:spPr>
          <a:xfrm>
            <a:off x="7581424" y="5554147"/>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Phân bố không đồng đều, nhiễu dữ liệu.</a:t>
            </a:r>
            <a:endParaRPr lang="en-US" sz="1650" dirty="0"/>
          </a:p>
        </p:txBody>
      </p:sp>
      <p:sp>
        <p:nvSpPr>
          <p:cNvPr id="13" name="Text 10"/>
          <p:cNvSpPr/>
          <p:nvPr/>
        </p:nvSpPr>
        <p:spPr>
          <a:xfrm>
            <a:off x="7581424" y="5967532"/>
            <a:ext cx="6314480" cy="339209"/>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2E6E9"/>
                </a:solidFill>
                <a:latin typeface="Merriweather" pitchFamily="34" charset="0"/>
                <a:ea typeface="Merriweather" pitchFamily="34" charset="-122"/>
                <a:cs typeface="Merriweather" pitchFamily="34" charset="-120"/>
              </a:rPr>
              <a:t>Giới hạn số lượng mẫu (506 quan sát).</a:t>
            </a:r>
            <a:endParaRPr lang="en-US" sz="1650" dirty="0"/>
          </a:p>
        </p:txBody>
      </p:sp>
      <p:sp>
        <p:nvSpPr>
          <p:cNvPr id="15" name="Rectangle 14"/>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1084659"/>
            <a:ext cx="7813834"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Phương pháp &amp; Triển khai</a:t>
            </a:r>
            <a:endParaRPr lang="en-US" sz="4850" dirty="0"/>
          </a:p>
        </p:txBody>
      </p:sp>
      <p:sp>
        <p:nvSpPr>
          <p:cNvPr id="3" name="Text 1"/>
          <p:cNvSpPr/>
          <p:nvPr/>
        </p:nvSpPr>
        <p:spPr>
          <a:xfrm>
            <a:off x="863798"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01</a:t>
            </a:r>
            <a:endParaRPr lang="en-US" sz="1900" dirty="0"/>
          </a:p>
        </p:txBody>
      </p:sp>
      <p:sp>
        <p:nvSpPr>
          <p:cNvPr id="4" name="Shape 2"/>
          <p:cNvSpPr/>
          <p:nvPr/>
        </p:nvSpPr>
        <p:spPr>
          <a:xfrm>
            <a:off x="863798" y="2738557"/>
            <a:ext cx="4136350" cy="30480"/>
          </a:xfrm>
          <a:prstGeom prst="rect">
            <a:avLst/>
          </a:prstGeom>
          <a:solidFill>
            <a:srgbClr val="609DFF"/>
          </a:solidFill>
          <a:ln/>
        </p:spPr>
      </p:sp>
      <p:sp>
        <p:nvSpPr>
          <p:cNvPr id="5" name="Text 3"/>
          <p:cNvSpPr/>
          <p:nvPr/>
        </p:nvSpPr>
        <p:spPr>
          <a:xfrm>
            <a:off x="863798" y="2922865"/>
            <a:ext cx="4136350" cy="771049"/>
          </a:xfrm>
          <a:prstGeom prst="rect">
            <a:avLst/>
          </a:prstGeom>
          <a:noFill/>
          <a:ln/>
        </p:spPr>
        <p:txBody>
          <a:bodyPr wrap="squar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Thu thập &amp; Khám phá dữ liệu</a:t>
            </a:r>
            <a:endParaRPr lang="en-US" sz="2400" dirty="0"/>
          </a:p>
        </p:txBody>
      </p:sp>
      <p:sp>
        <p:nvSpPr>
          <p:cNvPr id="6" name="Text 4"/>
          <p:cNvSpPr/>
          <p:nvPr/>
        </p:nvSpPr>
        <p:spPr>
          <a:xfrm>
            <a:off x="863798" y="3841909"/>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Bộ dữ liệu Boston Housing (506 mẫu, 13 đặc trưng, MEDV).</a:t>
            </a:r>
            <a:endParaRPr lang="en-US" sz="1900" dirty="0"/>
          </a:p>
        </p:txBody>
      </p:sp>
      <p:sp>
        <p:nvSpPr>
          <p:cNvPr id="7" name="Text 5"/>
          <p:cNvSpPr/>
          <p:nvPr/>
        </p:nvSpPr>
        <p:spPr>
          <a:xfrm>
            <a:off x="5246965"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02</a:t>
            </a:r>
            <a:endParaRPr lang="en-US" sz="1900" dirty="0"/>
          </a:p>
        </p:txBody>
      </p:sp>
      <p:sp>
        <p:nvSpPr>
          <p:cNvPr id="8" name="Shape 6"/>
          <p:cNvSpPr/>
          <p:nvPr/>
        </p:nvSpPr>
        <p:spPr>
          <a:xfrm>
            <a:off x="5246965" y="2738557"/>
            <a:ext cx="4136350" cy="30480"/>
          </a:xfrm>
          <a:prstGeom prst="rect">
            <a:avLst/>
          </a:prstGeom>
          <a:solidFill>
            <a:srgbClr val="609DFF"/>
          </a:solidFill>
          <a:ln/>
        </p:spPr>
      </p:sp>
      <p:sp>
        <p:nvSpPr>
          <p:cNvPr id="9" name="Text 7"/>
          <p:cNvSpPr/>
          <p:nvPr/>
        </p:nvSpPr>
        <p:spPr>
          <a:xfrm>
            <a:off x="5246965" y="2922865"/>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Tiền xử lý dữ liệu</a:t>
            </a:r>
            <a:endParaRPr lang="en-US" sz="2400" dirty="0"/>
          </a:p>
        </p:txBody>
      </p:sp>
      <p:sp>
        <p:nvSpPr>
          <p:cNvPr id="10" name="Text 8"/>
          <p:cNvSpPr/>
          <p:nvPr/>
        </p:nvSpPr>
        <p:spPr>
          <a:xfrm>
            <a:off x="5246965" y="3456384"/>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Thống kê mô tả, kiểm tra giá trị thiếu, chuẩn hóa, tương quan.</a:t>
            </a:r>
            <a:endParaRPr lang="en-US" sz="1900" dirty="0"/>
          </a:p>
        </p:txBody>
      </p:sp>
      <p:sp>
        <p:nvSpPr>
          <p:cNvPr id="11" name="Text 9"/>
          <p:cNvSpPr/>
          <p:nvPr/>
        </p:nvSpPr>
        <p:spPr>
          <a:xfrm>
            <a:off x="9630132" y="2349579"/>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03</a:t>
            </a:r>
            <a:endParaRPr lang="en-US" sz="1900" dirty="0"/>
          </a:p>
        </p:txBody>
      </p:sp>
      <p:sp>
        <p:nvSpPr>
          <p:cNvPr id="12" name="Shape 10"/>
          <p:cNvSpPr/>
          <p:nvPr/>
        </p:nvSpPr>
        <p:spPr>
          <a:xfrm>
            <a:off x="9630132" y="2738557"/>
            <a:ext cx="4136350" cy="30480"/>
          </a:xfrm>
          <a:prstGeom prst="rect">
            <a:avLst/>
          </a:prstGeom>
          <a:solidFill>
            <a:srgbClr val="609DFF"/>
          </a:solidFill>
          <a:ln/>
        </p:spPr>
      </p:sp>
      <p:sp>
        <p:nvSpPr>
          <p:cNvPr id="13" name="Text 11"/>
          <p:cNvSpPr/>
          <p:nvPr/>
        </p:nvSpPr>
        <p:spPr>
          <a:xfrm>
            <a:off x="9630132" y="2922865"/>
            <a:ext cx="3669863"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Giảm chiều dữ liệu (PCA)</a:t>
            </a:r>
            <a:endParaRPr lang="en-US" sz="2400" dirty="0"/>
          </a:p>
        </p:txBody>
      </p:sp>
      <p:sp>
        <p:nvSpPr>
          <p:cNvPr id="14" name="Text 12"/>
          <p:cNvSpPr/>
          <p:nvPr/>
        </p:nvSpPr>
        <p:spPr>
          <a:xfrm>
            <a:off x="9630132" y="3456384"/>
            <a:ext cx="413635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Giảm số lượng đặc trưng, loại bỏ đa cộng tuyến, trực quan hóa.</a:t>
            </a:r>
            <a:endParaRPr lang="en-US" sz="1900" dirty="0"/>
          </a:p>
        </p:txBody>
      </p:sp>
      <p:sp>
        <p:nvSpPr>
          <p:cNvPr id="15" name="Text 13"/>
          <p:cNvSpPr/>
          <p:nvPr/>
        </p:nvSpPr>
        <p:spPr>
          <a:xfrm>
            <a:off x="863798" y="5063371"/>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04</a:t>
            </a:r>
            <a:endParaRPr lang="en-US" sz="1900" dirty="0"/>
          </a:p>
        </p:txBody>
      </p:sp>
      <p:sp>
        <p:nvSpPr>
          <p:cNvPr id="16" name="Shape 14"/>
          <p:cNvSpPr/>
          <p:nvPr/>
        </p:nvSpPr>
        <p:spPr>
          <a:xfrm>
            <a:off x="863798" y="5452348"/>
            <a:ext cx="6327934" cy="30480"/>
          </a:xfrm>
          <a:prstGeom prst="rect">
            <a:avLst/>
          </a:prstGeom>
          <a:solidFill>
            <a:srgbClr val="609DFF"/>
          </a:solidFill>
          <a:ln/>
        </p:spPr>
      </p:sp>
      <p:sp>
        <p:nvSpPr>
          <p:cNvPr id="17" name="Text 15"/>
          <p:cNvSpPr/>
          <p:nvPr/>
        </p:nvSpPr>
        <p:spPr>
          <a:xfrm>
            <a:off x="863798" y="5636657"/>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Xây dựng mô hình</a:t>
            </a:r>
            <a:endParaRPr lang="en-US" sz="2400" dirty="0"/>
          </a:p>
        </p:txBody>
      </p:sp>
      <p:sp>
        <p:nvSpPr>
          <p:cNvPr id="18" name="Text 16"/>
          <p:cNvSpPr/>
          <p:nvPr/>
        </p:nvSpPr>
        <p:spPr>
          <a:xfrm>
            <a:off x="863798" y="6170176"/>
            <a:ext cx="6327934"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Hồi quy tuyến tính, KNN, SVM, K-Means.</a:t>
            </a:r>
            <a:endParaRPr lang="en-US" sz="1900" dirty="0"/>
          </a:p>
        </p:txBody>
      </p:sp>
      <p:sp>
        <p:nvSpPr>
          <p:cNvPr id="19" name="Text 17"/>
          <p:cNvSpPr/>
          <p:nvPr/>
        </p:nvSpPr>
        <p:spPr>
          <a:xfrm>
            <a:off x="7438549" y="5063371"/>
            <a:ext cx="246817" cy="30849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Light" pitchFamily="34" charset="0"/>
                <a:ea typeface="Merriweather Light" pitchFamily="34" charset="-122"/>
                <a:cs typeface="Merriweather Light" pitchFamily="34" charset="-120"/>
              </a:rPr>
              <a:t>05</a:t>
            </a:r>
            <a:endParaRPr lang="en-US" sz="1900" dirty="0"/>
          </a:p>
        </p:txBody>
      </p:sp>
      <p:sp>
        <p:nvSpPr>
          <p:cNvPr id="20" name="Shape 18"/>
          <p:cNvSpPr/>
          <p:nvPr/>
        </p:nvSpPr>
        <p:spPr>
          <a:xfrm>
            <a:off x="7438549" y="5452348"/>
            <a:ext cx="6327934" cy="30480"/>
          </a:xfrm>
          <a:prstGeom prst="rect">
            <a:avLst/>
          </a:prstGeom>
          <a:solidFill>
            <a:srgbClr val="609DFF"/>
          </a:solidFill>
          <a:ln/>
        </p:spPr>
      </p:sp>
      <p:sp>
        <p:nvSpPr>
          <p:cNvPr id="21" name="Text 19"/>
          <p:cNvSpPr/>
          <p:nvPr/>
        </p:nvSpPr>
        <p:spPr>
          <a:xfrm>
            <a:off x="7438549" y="5636657"/>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Đánh giá mô hình</a:t>
            </a:r>
            <a:endParaRPr lang="en-US" sz="2400" dirty="0"/>
          </a:p>
        </p:txBody>
      </p:sp>
      <p:sp>
        <p:nvSpPr>
          <p:cNvPr id="22" name="Text 20"/>
          <p:cNvSpPr/>
          <p:nvPr/>
        </p:nvSpPr>
        <p:spPr>
          <a:xfrm>
            <a:off x="7438549" y="6170176"/>
            <a:ext cx="6327934"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R2, RMSE (hồi quy); Accuracy, F1-score (phân loại); Silhouette Score (phân cụm).</a:t>
            </a:r>
            <a:endParaRPr lang="en-US" sz="1900" dirty="0"/>
          </a:p>
        </p:txBody>
      </p:sp>
      <p:sp>
        <p:nvSpPr>
          <p:cNvPr id="23" name="Rectangle 2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27127" y="837605"/>
            <a:ext cx="7093387" cy="738426"/>
          </a:xfrm>
          <a:prstGeom prst="rect">
            <a:avLst/>
          </a:prstGeom>
          <a:noFill/>
          <a:ln/>
        </p:spPr>
        <p:txBody>
          <a:bodyPr wrap="none" lIns="0" tIns="0" rIns="0" bIns="0" rtlCol="0" anchor="t"/>
          <a:lstStyle/>
          <a:p>
            <a:pPr marL="0" indent="0" algn="l">
              <a:lnSpc>
                <a:spcPts val="5800"/>
              </a:lnSpc>
              <a:buNone/>
            </a:pPr>
            <a:r>
              <a:rPr lang="en-US" sz="4650" dirty="0">
                <a:solidFill>
                  <a:srgbClr val="F5F0F0"/>
                </a:solidFill>
                <a:latin typeface="Merriweather" pitchFamily="34" charset="0"/>
                <a:ea typeface="Merriweather" pitchFamily="34" charset="-122"/>
                <a:cs typeface="Merriweather" pitchFamily="34" charset="-120"/>
              </a:rPr>
              <a:t>Thu thập &amp; Mô tả Dữ liệu</a:t>
            </a:r>
            <a:endParaRPr lang="en-US" sz="4650" dirty="0"/>
          </a:p>
        </p:txBody>
      </p:sp>
      <p:sp>
        <p:nvSpPr>
          <p:cNvPr id="3" name="Text 1"/>
          <p:cNvSpPr/>
          <p:nvPr/>
        </p:nvSpPr>
        <p:spPr>
          <a:xfrm>
            <a:off x="827127" y="2166699"/>
            <a:ext cx="2954060"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Nguồn dữ liệu</a:t>
            </a:r>
            <a:endParaRPr lang="en-US" sz="2300" dirty="0"/>
          </a:p>
        </p:txBody>
      </p:sp>
      <p:sp>
        <p:nvSpPr>
          <p:cNvPr id="4" name="Text 2"/>
          <p:cNvSpPr/>
          <p:nvPr/>
        </p:nvSpPr>
        <p:spPr>
          <a:xfrm>
            <a:off x="827127" y="2772132"/>
            <a:ext cx="3940493" cy="756285"/>
          </a:xfrm>
          <a:prstGeom prst="rect">
            <a:avLst/>
          </a:prstGeom>
          <a:noFill/>
          <a:ln/>
        </p:spPr>
        <p:txBody>
          <a:bodyPr wrap="square" lIns="0" tIns="0" rIns="0" bIns="0" rtlCol="0" anchor="t"/>
          <a:lstStyle/>
          <a:p>
            <a:pPr marL="0" indent="0" algn="l">
              <a:lnSpc>
                <a:spcPts val="2950"/>
              </a:lnSpc>
              <a:buNone/>
            </a:pPr>
            <a:r>
              <a:rPr lang="en-US" sz="1850" dirty="0">
                <a:solidFill>
                  <a:srgbClr val="E2E6E9"/>
                </a:solidFill>
                <a:latin typeface="Merriweather" pitchFamily="34" charset="0"/>
                <a:ea typeface="Merriweather" pitchFamily="34" charset="-122"/>
                <a:cs typeface="Merriweather" pitchFamily="34" charset="-120"/>
              </a:rPr>
              <a:t>Boston Housing (UCI/Kaggle), 506 mẫu, 13 đặc trưng, MEDV.</a:t>
            </a:r>
            <a:endParaRPr lang="en-US" sz="1850" dirty="0"/>
          </a:p>
        </p:txBody>
      </p:sp>
      <p:sp>
        <p:nvSpPr>
          <p:cNvPr id="5" name="Text 3"/>
          <p:cNvSpPr/>
          <p:nvPr/>
        </p:nvSpPr>
        <p:spPr>
          <a:xfrm>
            <a:off x="5351740" y="2166699"/>
            <a:ext cx="3004066"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Thông tin các trường</a:t>
            </a:r>
            <a:endParaRPr lang="en-US" sz="2300" dirty="0"/>
          </a:p>
        </p:txBody>
      </p:sp>
      <p:sp>
        <p:nvSpPr>
          <p:cNvPr id="6" name="Text 4"/>
          <p:cNvSpPr/>
          <p:nvPr/>
        </p:nvSpPr>
        <p:spPr>
          <a:xfrm>
            <a:off x="5351740" y="2772132"/>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CRIM:</a:t>
            </a:r>
            <a:r>
              <a:rPr lang="en-US" sz="1850" dirty="0">
                <a:solidFill>
                  <a:srgbClr val="E2E6E9"/>
                </a:solidFill>
                <a:latin typeface="Merriweather" pitchFamily="34" charset="0"/>
                <a:ea typeface="Merriweather" pitchFamily="34" charset="-122"/>
                <a:cs typeface="Merriweather" pitchFamily="34" charset="-120"/>
              </a:rPr>
              <a:t> Tỷ lệ tội phạm.</a:t>
            </a:r>
            <a:endParaRPr lang="en-US" sz="1850" dirty="0"/>
          </a:p>
        </p:txBody>
      </p:sp>
      <p:sp>
        <p:nvSpPr>
          <p:cNvPr id="7" name="Text 5"/>
          <p:cNvSpPr/>
          <p:nvPr/>
        </p:nvSpPr>
        <p:spPr>
          <a:xfrm>
            <a:off x="5351740" y="3232904"/>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RM:</a:t>
            </a:r>
            <a:r>
              <a:rPr lang="en-US" sz="1850" dirty="0">
                <a:solidFill>
                  <a:srgbClr val="E2E6E9"/>
                </a:solidFill>
                <a:latin typeface="Merriweather" pitchFamily="34" charset="0"/>
                <a:ea typeface="Merriweather" pitchFamily="34" charset="-122"/>
                <a:cs typeface="Merriweather" pitchFamily="34" charset="-120"/>
              </a:rPr>
              <a:t> Số phòng trung bình.</a:t>
            </a:r>
            <a:endParaRPr lang="en-US" sz="1850" dirty="0"/>
          </a:p>
        </p:txBody>
      </p:sp>
      <p:sp>
        <p:nvSpPr>
          <p:cNvPr id="8" name="Text 6"/>
          <p:cNvSpPr/>
          <p:nvPr/>
        </p:nvSpPr>
        <p:spPr>
          <a:xfrm>
            <a:off x="5351740" y="3693676"/>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LSTAT:</a:t>
            </a:r>
            <a:r>
              <a:rPr lang="en-US" sz="1850" dirty="0">
                <a:solidFill>
                  <a:srgbClr val="E2E6E9"/>
                </a:solidFill>
                <a:latin typeface="Merriweather" pitchFamily="34" charset="0"/>
                <a:ea typeface="Merriweather" pitchFamily="34" charset="-122"/>
                <a:cs typeface="Merriweather" pitchFamily="34" charset="-120"/>
              </a:rPr>
              <a:t> % dân số địa vị thấp.</a:t>
            </a:r>
            <a:endParaRPr lang="en-US" sz="1850" dirty="0"/>
          </a:p>
        </p:txBody>
      </p:sp>
      <p:sp>
        <p:nvSpPr>
          <p:cNvPr id="9" name="Text 7"/>
          <p:cNvSpPr/>
          <p:nvPr/>
        </p:nvSpPr>
        <p:spPr>
          <a:xfrm>
            <a:off x="5351740" y="4154448"/>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b="1" dirty="0">
                <a:solidFill>
                  <a:srgbClr val="E2E6E9"/>
                </a:solidFill>
                <a:latin typeface="Merriweather" pitchFamily="34" charset="0"/>
                <a:ea typeface="Merriweather" pitchFamily="34" charset="-122"/>
                <a:cs typeface="Merriweather" pitchFamily="34" charset="-120"/>
              </a:rPr>
              <a:t>MEDV:</a:t>
            </a:r>
            <a:r>
              <a:rPr lang="en-US" sz="1850" dirty="0">
                <a:solidFill>
                  <a:srgbClr val="E2E6E9"/>
                </a:solidFill>
                <a:latin typeface="Merriweather" pitchFamily="34" charset="0"/>
                <a:ea typeface="Merriweather" pitchFamily="34" charset="-122"/>
                <a:cs typeface="Merriweather" pitchFamily="34" charset="-120"/>
              </a:rPr>
              <a:t> Giá nhà trung bình (Target).</a:t>
            </a:r>
            <a:endParaRPr lang="en-US" sz="1850" dirty="0"/>
          </a:p>
        </p:txBody>
      </p:sp>
      <p:sp>
        <p:nvSpPr>
          <p:cNvPr id="10" name="Text 8"/>
          <p:cNvSpPr/>
          <p:nvPr/>
        </p:nvSpPr>
        <p:spPr>
          <a:xfrm>
            <a:off x="5351740" y="4993362"/>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TAX : thuế suất tài sản trên mỗi $10.000.</a:t>
            </a:r>
            <a:endParaRPr lang="en-US" sz="1850" dirty="0"/>
          </a:p>
        </p:txBody>
      </p:sp>
      <p:sp>
        <p:nvSpPr>
          <p:cNvPr id="11" name="Text 9"/>
          <p:cNvSpPr/>
          <p:nvPr/>
        </p:nvSpPr>
        <p:spPr>
          <a:xfrm>
            <a:off x="5351740" y="5832277"/>
            <a:ext cx="3940493"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CHAS : biến chỉ vùng giáp sông Charles</a:t>
            </a:r>
            <a:endParaRPr lang="en-US" sz="1850" dirty="0"/>
          </a:p>
        </p:txBody>
      </p:sp>
      <p:sp>
        <p:nvSpPr>
          <p:cNvPr id="12" name="Text 10"/>
          <p:cNvSpPr/>
          <p:nvPr/>
        </p:nvSpPr>
        <p:spPr>
          <a:xfrm>
            <a:off x="5351740" y="6671191"/>
            <a:ext cx="3940493"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Và nhiều đặc trưng khác...</a:t>
            </a:r>
            <a:endParaRPr lang="en-US" sz="1850" dirty="0"/>
          </a:p>
        </p:txBody>
      </p:sp>
      <p:sp>
        <p:nvSpPr>
          <p:cNvPr id="13" name="Text 11"/>
          <p:cNvSpPr/>
          <p:nvPr/>
        </p:nvSpPr>
        <p:spPr>
          <a:xfrm>
            <a:off x="9876353" y="2166699"/>
            <a:ext cx="2954060" cy="369213"/>
          </a:xfrm>
          <a:prstGeom prst="rect">
            <a:avLst/>
          </a:prstGeom>
          <a:noFill/>
          <a:ln/>
        </p:spPr>
        <p:txBody>
          <a:bodyPr wrap="none" lIns="0" tIns="0" rIns="0" bIns="0" rtlCol="0" anchor="t"/>
          <a:lstStyle/>
          <a:p>
            <a:pPr marL="0" indent="0" algn="l">
              <a:lnSpc>
                <a:spcPts val="2900"/>
              </a:lnSpc>
              <a:buNone/>
            </a:pPr>
            <a:r>
              <a:rPr lang="en-US" sz="2300" dirty="0">
                <a:solidFill>
                  <a:srgbClr val="F5F0F0"/>
                </a:solidFill>
                <a:latin typeface="Merriweather" pitchFamily="34" charset="0"/>
                <a:ea typeface="Merriweather" pitchFamily="34" charset="-122"/>
                <a:cs typeface="Merriweather" pitchFamily="34" charset="-120"/>
              </a:rPr>
              <a:t>Kiểm tra dữ liệu</a:t>
            </a:r>
            <a:endParaRPr lang="en-US" sz="2300" dirty="0"/>
          </a:p>
        </p:txBody>
      </p:sp>
      <p:sp>
        <p:nvSpPr>
          <p:cNvPr id="14" name="Text 12"/>
          <p:cNvSpPr/>
          <p:nvPr/>
        </p:nvSpPr>
        <p:spPr>
          <a:xfrm>
            <a:off x="9876353" y="2772132"/>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Kiểu dữ liệu (</a:t>
            </a:r>
            <a:r>
              <a:rPr lang="en-US" sz="1850" b="1" dirty="0">
                <a:solidFill>
                  <a:srgbClr val="E2E6E9"/>
                </a:solidFill>
                <a:latin typeface="Merriweather" pitchFamily="34" charset="0"/>
                <a:ea typeface="Merriweather" pitchFamily="34" charset="-122"/>
                <a:cs typeface="Merriweather" pitchFamily="34" charset="-120"/>
              </a:rPr>
              <a:t>df.info()</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5" name="Text 13"/>
          <p:cNvSpPr/>
          <p:nvPr/>
        </p:nvSpPr>
        <p:spPr>
          <a:xfrm>
            <a:off x="9876353" y="3232904"/>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Giá trị khuyết thiếu (</a:t>
            </a:r>
            <a:r>
              <a:rPr lang="en-US" sz="1850" b="1" dirty="0">
                <a:solidFill>
                  <a:srgbClr val="E2E6E9"/>
                </a:solidFill>
                <a:latin typeface="Merriweather" pitchFamily="34" charset="0"/>
                <a:ea typeface="Merriweather" pitchFamily="34" charset="-122"/>
                <a:cs typeface="Merriweather" pitchFamily="34" charset="-120"/>
              </a:rPr>
              <a:t>df.isnull().sum()</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6" name="Text 14"/>
          <p:cNvSpPr/>
          <p:nvPr/>
        </p:nvSpPr>
        <p:spPr>
          <a:xfrm>
            <a:off x="9876353" y="4071818"/>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Thống kê mô tả (</a:t>
            </a:r>
            <a:r>
              <a:rPr lang="en-US" sz="1850" b="1" dirty="0">
                <a:solidFill>
                  <a:srgbClr val="E2E6E9"/>
                </a:solidFill>
                <a:latin typeface="Merriweather" pitchFamily="34" charset="0"/>
                <a:ea typeface="Merriweather" pitchFamily="34" charset="-122"/>
                <a:cs typeface="Merriweather" pitchFamily="34" charset="-120"/>
              </a:rPr>
              <a:t>df.describe()</a:t>
            </a:r>
            <a:r>
              <a:rPr lang="en-US" sz="1850" dirty="0">
                <a:solidFill>
                  <a:srgbClr val="E2E6E9"/>
                </a:solidFill>
                <a:latin typeface="Merriweather" pitchFamily="34" charset="0"/>
                <a:ea typeface="Merriweather" pitchFamily="34" charset="-122"/>
                <a:cs typeface="Merriweather" pitchFamily="34" charset="-120"/>
              </a:rPr>
              <a:t>).</a:t>
            </a:r>
            <a:endParaRPr lang="en-US" sz="1850" dirty="0"/>
          </a:p>
        </p:txBody>
      </p:sp>
      <p:sp>
        <p:nvSpPr>
          <p:cNvPr id="17" name="Text 15"/>
          <p:cNvSpPr/>
          <p:nvPr/>
        </p:nvSpPr>
        <p:spPr>
          <a:xfrm>
            <a:off x="9876353" y="4910733"/>
            <a:ext cx="3941921" cy="756285"/>
          </a:xfrm>
          <a:prstGeom prst="rect">
            <a:avLst/>
          </a:prstGeom>
          <a:noFill/>
          <a:ln/>
        </p:spPr>
        <p:txBody>
          <a:bodyPr wrap="squar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Phân phối biến (histogram/KDE).</a:t>
            </a:r>
            <a:endParaRPr lang="en-US" sz="1850" dirty="0"/>
          </a:p>
        </p:txBody>
      </p:sp>
      <p:sp>
        <p:nvSpPr>
          <p:cNvPr id="18" name="Text 16"/>
          <p:cNvSpPr/>
          <p:nvPr/>
        </p:nvSpPr>
        <p:spPr>
          <a:xfrm>
            <a:off x="9876353" y="5749647"/>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Ngoại lệ (boxplot).</a:t>
            </a:r>
            <a:endParaRPr lang="en-US" sz="1850" dirty="0"/>
          </a:p>
        </p:txBody>
      </p:sp>
      <p:sp>
        <p:nvSpPr>
          <p:cNvPr id="19" name="Text 17"/>
          <p:cNvSpPr/>
          <p:nvPr/>
        </p:nvSpPr>
        <p:spPr>
          <a:xfrm>
            <a:off x="9876353" y="6210419"/>
            <a:ext cx="3941921" cy="378143"/>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E2E6E9"/>
                </a:solidFill>
                <a:latin typeface="Merriweather" pitchFamily="34" charset="0"/>
                <a:ea typeface="Merriweather" pitchFamily="34" charset="-122"/>
                <a:cs typeface="Merriweather" pitchFamily="34" charset="-120"/>
              </a:rPr>
              <a:t>Ma trận tương quan (heatmap).</a:t>
            </a:r>
            <a:endParaRPr lang="en-US" sz="1850" dirty="0"/>
          </a:p>
        </p:txBody>
      </p:sp>
      <p:sp>
        <p:nvSpPr>
          <p:cNvPr id="20" name="Text 18"/>
          <p:cNvSpPr/>
          <p:nvPr/>
        </p:nvSpPr>
        <p:spPr>
          <a:xfrm>
            <a:off x="9876353" y="6801207"/>
            <a:ext cx="3941921" cy="378143"/>
          </a:xfrm>
          <a:prstGeom prst="rect">
            <a:avLst/>
          </a:prstGeom>
          <a:noFill/>
          <a:ln/>
        </p:spPr>
        <p:txBody>
          <a:bodyPr wrap="none" lIns="0" tIns="0" rIns="0" bIns="0" rtlCol="0" anchor="t"/>
          <a:lstStyle/>
          <a:p>
            <a:pPr marL="0" indent="0" algn="l">
              <a:lnSpc>
                <a:spcPts val="2950"/>
              </a:lnSpc>
              <a:buNone/>
            </a:pPr>
            <a:endParaRPr lang="en-US" sz="1850" dirty="0"/>
          </a:p>
        </p:txBody>
      </p:sp>
      <p:sp>
        <p:nvSpPr>
          <p:cNvPr id="21" name="Rectangle 20"/>
          <p:cNvSpPr/>
          <p:nvPr/>
        </p:nvSpPr>
        <p:spPr>
          <a:xfrm>
            <a:off x="12821265" y="7757651"/>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45438" y="507087"/>
            <a:ext cx="4610695" cy="576382"/>
          </a:xfrm>
          <a:prstGeom prst="rect">
            <a:avLst/>
          </a:prstGeom>
          <a:noFill/>
          <a:ln/>
        </p:spPr>
        <p:txBody>
          <a:bodyPr wrap="none" lIns="0" tIns="0" rIns="0" bIns="0" rtlCol="0" anchor="t"/>
          <a:lstStyle/>
          <a:p>
            <a:pPr marL="0" indent="0" algn="l">
              <a:lnSpc>
                <a:spcPts val="4500"/>
              </a:lnSpc>
              <a:buNone/>
            </a:pPr>
            <a:r>
              <a:rPr lang="en-US" sz="3600" dirty="0">
                <a:solidFill>
                  <a:srgbClr val="F5F0F0"/>
                </a:solidFill>
                <a:latin typeface="Merriweather" pitchFamily="34" charset="0"/>
                <a:ea typeface="Merriweather" pitchFamily="34" charset="-122"/>
                <a:cs typeface="Merriweather" pitchFamily="34" charset="-120"/>
              </a:rPr>
              <a:t>Tiền xử lý Dữ liệu</a:t>
            </a:r>
            <a:endParaRPr lang="en-US" sz="3600" dirty="0"/>
          </a:p>
        </p:txBody>
      </p:sp>
      <p:sp>
        <p:nvSpPr>
          <p:cNvPr id="3" name="Shape 1"/>
          <p:cNvSpPr/>
          <p:nvPr/>
        </p:nvSpPr>
        <p:spPr>
          <a:xfrm>
            <a:off x="645438" y="1452324"/>
            <a:ext cx="737711" cy="1106567"/>
          </a:xfrm>
          <a:prstGeom prst="roundRect">
            <a:avLst>
              <a:gd name="adj" fmla="val 360008"/>
            </a:avLst>
          </a:prstGeom>
          <a:solidFill>
            <a:srgbClr val="003180"/>
          </a:solidFill>
          <a:ln w="7620">
            <a:solidFill>
              <a:srgbClr val="194A99"/>
            </a:solidFill>
            <a:prstDash val="solid"/>
          </a:ln>
        </p:spPr>
      </p:sp>
      <p:sp>
        <p:nvSpPr>
          <p:cNvPr id="4" name="Text 2"/>
          <p:cNvSpPr/>
          <p:nvPr/>
        </p:nvSpPr>
        <p:spPr>
          <a:xfrm>
            <a:off x="875943" y="1832729"/>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1</a:t>
            </a:r>
            <a:endParaRPr lang="en-US" sz="2150" dirty="0"/>
          </a:p>
        </p:txBody>
      </p:sp>
      <p:sp>
        <p:nvSpPr>
          <p:cNvPr id="5" name="Text 3"/>
          <p:cNvSpPr/>
          <p:nvPr/>
        </p:nvSpPr>
        <p:spPr>
          <a:xfrm>
            <a:off x="1567577" y="1636752"/>
            <a:ext cx="2350532"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Tách Features/Target</a:t>
            </a:r>
            <a:endParaRPr lang="en-US" sz="1800" dirty="0"/>
          </a:p>
        </p:txBody>
      </p:sp>
      <p:sp>
        <p:nvSpPr>
          <p:cNvPr id="6" name="Text 4"/>
          <p:cNvSpPr/>
          <p:nvPr/>
        </p:nvSpPr>
        <p:spPr>
          <a:xfrm>
            <a:off x="1567577" y="2035493"/>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X = df.drop('MEDV'), y = df['MEDV'].</a:t>
            </a:r>
            <a:endParaRPr lang="en-US" sz="1450" dirty="0"/>
          </a:p>
        </p:txBody>
      </p:sp>
      <p:sp>
        <p:nvSpPr>
          <p:cNvPr id="7" name="Shape 5"/>
          <p:cNvSpPr/>
          <p:nvPr/>
        </p:nvSpPr>
        <p:spPr>
          <a:xfrm>
            <a:off x="645438" y="2743319"/>
            <a:ext cx="737711" cy="1106567"/>
          </a:xfrm>
          <a:prstGeom prst="roundRect">
            <a:avLst>
              <a:gd name="adj" fmla="val 360008"/>
            </a:avLst>
          </a:prstGeom>
          <a:solidFill>
            <a:srgbClr val="003180"/>
          </a:solidFill>
          <a:ln w="7620">
            <a:solidFill>
              <a:srgbClr val="194A99"/>
            </a:solidFill>
            <a:prstDash val="solid"/>
          </a:ln>
        </p:spPr>
      </p:sp>
      <p:sp>
        <p:nvSpPr>
          <p:cNvPr id="8" name="Text 6"/>
          <p:cNvSpPr/>
          <p:nvPr/>
        </p:nvSpPr>
        <p:spPr>
          <a:xfrm>
            <a:off x="875943" y="3123724"/>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2</a:t>
            </a:r>
            <a:endParaRPr lang="en-US" sz="2150" dirty="0"/>
          </a:p>
        </p:txBody>
      </p:sp>
      <p:sp>
        <p:nvSpPr>
          <p:cNvPr id="9" name="Text 7"/>
          <p:cNvSpPr/>
          <p:nvPr/>
        </p:nvSpPr>
        <p:spPr>
          <a:xfrm>
            <a:off x="1567577" y="2927747"/>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Chuẩn hóa (Z-score)</a:t>
            </a:r>
            <a:endParaRPr lang="en-US" sz="1800" dirty="0"/>
          </a:p>
        </p:txBody>
      </p:sp>
      <p:sp>
        <p:nvSpPr>
          <p:cNvPr id="10" name="Text 8"/>
          <p:cNvSpPr/>
          <p:nvPr/>
        </p:nvSpPr>
        <p:spPr>
          <a:xfrm>
            <a:off x="1567577" y="3326487"/>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Đưa đặc trưng về trung bình 0, độ lệch chuẩn 1.</a:t>
            </a:r>
            <a:endParaRPr lang="en-US" sz="1450" dirty="0"/>
          </a:p>
        </p:txBody>
      </p:sp>
      <p:sp>
        <p:nvSpPr>
          <p:cNvPr id="11" name="Shape 9"/>
          <p:cNvSpPr/>
          <p:nvPr/>
        </p:nvSpPr>
        <p:spPr>
          <a:xfrm>
            <a:off x="645438" y="4034314"/>
            <a:ext cx="737711" cy="1106567"/>
          </a:xfrm>
          <a:prstGeom prst="roundRect">
            <a:avLst>
              <a:gd name="adj" fmla="val 360008"/>
            </a:avLst>
          </a:prstGeom>
          <a:solidFill>
            <a:srgbClr val="003180"/>
          </a:solidFill>
          <a:ln w="7620">
            <a:solidFill>
              <a:srgbClr val="194A99"/>
            </a:solidFill>
            <a:prstDash val="solid"/>
          </a:ln>
        </p:spPr>
      </p:sp>
      <p:sp>
        <p:nvSpPr>
          <p:cNvPr id="12" name="Text 10"/>
          <p:cNvSpPr/>
          <p:nvPr/>
        </p:nvSpPr>
        <p:spPr>
          <a:xfrm>
            <a:off x="875943" y="4414718"/>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3</a:t>
            </a:r>
            <a:endParaRPr lang="en-US" sz="2150" dirty="0"/>
          </a:p>
        </p:txBody>
      </p:sp>
      <p:sp>
        <p:nvSpPr>
          <p:cNvPr id="13" name="Text 11"/>
          <p:cNvSpPr/>
          <p:nvPr/>
        </p:nvSpPr>
        <p:spPr>
          <a:xfrm>
            <a:off x="1567577" y="4218742"/>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Giữ biến nhị phân</a:t>
            </a:r>
            <a:endParaRPr lang="en-US" sz="1800" dirty="0"/>
          </a:p>
        </p:txBody>
      </p:sp>
      <p:sp>
        <p:nvSpPr>
          <p:cNvPr id="14" name="Text 12"/>
          <p:cNvSpPr/>
          <p:nvPr/>
        </p:nvSpPr>
        <p:spPr>
          <a:xfrm>
            <a:off x="1567577" y="4617482"/>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CHAS giữ nguyên 0/1.</a:t>
            </a:r>
            <a:endParaRPr lang="en-US" sz="1450" dirty="0"/>
          </a:p>
        </p:txBody>
      </p:sp>
      <p:sp>
        <p:nvSpPr>
          <p:cNvPr id="15" name="Shape 13"/>
          <p:cNvSpPr/>
          <p:nvPr/>
        </p:nvSpPr>
        <p:spPr>
          <a:xfrm>
            <a:off x="645438" y="5325308"/>
            <a:ext cx="737711" cy="1106567"/>
          </a:xfrm>
          <a:prstGeom prst="roundRect">
            <a:avLst>
              <a:gd name="adj" fmla="val 360008"/>
            </a:avLst>
          </a:prstGeom>
          <a:solidFill>
            <a:srgbClr val="003180"/>
          </a:solidFill>
          <a:ln w="7620">
            <a:solidFill>
              <a:srgbClr val="194A99"/>
            </a:solidFill>
            <a:prstDash val="solid"/>
          </a:ln>
        </p:spPr>
      </p:sp>
      <p:sp>
        <p:nvSpPr>
          <p:cNvPr id="16" name="Text 14"/>
          <p:cNvSpPr/>
          <p:nvPr/>
        </p:nvSpPr>
        <p:spPr>
          <a:xfrm>
            <a:off x="875943" y="5705713"/>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4</a:t>
            </a:r>
            <a:endParaRPr lang="en-US" sz="2150" dirty="0"/>
          </a:p>
        </p:txBody>
      </p:sp>
      <p:sp>
        <p:nvSpPr>
          <p:cNvPr id="17" name="Text 15"/>
          <p:cNvSpPr/>
          <p:nvPr/>
        </p:nvSpPr>
        <p:spPr>
          <a:xfrm>
            <a:off x="1567577" y="5509736"/>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Rời rạc hóa MEDV</a:t>
            </a:r>
            <a:endParaRPr lang="en-US" sz="1800" dirty="0"/>
          </a:p>
        </p:txBody>
      </p:sp>
      <p:sp>
        <p:nvSpPr>
          <p:cNvPr id="18" name="Text 16"/>
          <p:cNvSpPr/>
          <p:nvPr/>
        </p:nvSpPr>
        <p:spPr>
          <a:xfrm>
            <a:off x="1567577" y="5908477"/>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Chia MEDV thành 3-5 nhóm cho phân loại.</a:t>
            </a:r>
            <a:endParaRPr lang="en-US" sz="1450" dirty="0"/>
          </a:p>
        </p:txBody>
      </p:sp>
      <p:sp>
        <p:nvSpPr>
          <p:cNvPr id="19" name="Shape 17"/>
          <p:cNvSpPr/>
          <p:nvPr/>
        </p:nvSpPr>
        <p:spPr>
          <a:xfrm>
            <a:off x="645438" y="6616303"/>
            <a:ext cx="737711" cy="1106567"/>
          </a:xfrm>
          <a:prstGeom prst="roundRect">
            <a:avLst>
              <a:gd name="adj" fmla="val 360008"/>
            </a:avLst>
          </a:prstGeom>
          <a:solidFill>
            <a:srgbClr val="003180"/>
          </a:solidFill>
          <a:ln w="7620">
            <a:solidFill>
              <a:srgbClr val="194A99"/>
            </a:solidFill>
            <a:prstDash val="solid"/>
          </a:ln>
        </p:spPr>
      </p:sp>
      <p:sp>
        <p:nvSpPr>
          <p:cNvPr id="20" name="Text 18"/>
          <p:cNvSpPr/>
          <p:nvPr/>
        </p:nvSpPr>
        <p:spPr>
          <a:xfrm>
            <a:off x="875943" y="6996708"/>
            <a:ext cx="276582" cy="345758"/>
          </a:xfrm>
          <a:prstGeom prst="rect">
            <a:avLst/>
          </a:prstGeom>
          <a:noFill/>
          <a:ln/>
        </p:spPr>
        <p:txBody>
          <a:bodyPr wrap="none" lIns="0" tIns="0" rIns="0" bIns="0" rtlCol="0" anchor="t"/>
          <a:lstStyle/>
          <a:p>
            <a:pPr marL="0" indent="0" algn="l">
              <a:lnSpc>
                <a:spcPts val="2150"/>
              </a:lnSpc>
              <a:buNone/>
            </a:pPr>
            <a:r>
              <a:rPr lang="en-US" sz="2150" dirty="0">
                <a:solidFill>
                  <a:srgbClr val="E2E6E9"/>
                </a:solidFill>
                <a:latin typeface="Merriweather" pitchFamily="34" charset="0"/>
                <a:ea typeface="Merriweather" pitchFamily="34" charset="-122"/>
                <a:cs typeface="Merriweather" pitchFamily="34" charset="-120"/>
              </a:rPr>
              <a:t>5</a:t>
            </a:r>
            <a:endParaRPr lang="en-US" sz="2150" dirty="0"/>
          </a:p>
        </p:txBody>
      </p:sp>
      <p:sp>
        <p:nvSpPr>
          <p:cNvPr id="21" name="Text 19"/>
          <p:cNvSpPr/>
          <p:nvPr/>
        </p:nvSpPr>
        <p:spPr>
          <a:xfrm>
            <a:off x="1567577" y="6800731"/>
            <a:ext cx="2305288" cy="288131"/>
          </a:xfrm>
          <a:prstGeom prst="rect">
            <a:avLst/>
          </a:prstGeom>
          <a:noFill/>
          <a:ln/>
        </p:spPr>
        <p:txBody>
          <a:bodyPr wrap="none" lIns="0" tIns="0" rIns="0" bIns="0" rtlCol="0" anchor="t"/>
          <a:lstStyle/>
          <a:p>
            <a:pPr marL="0" indent="0" algn="l">
              <a:lnSpc>
                <a:spcPts val="2250"/>
              </a:lnSpc>
              <a:buNone/>
            </a:pPr>
            <a:r>
              <a:rPr lang="en-US" sz="1800" dirty="0">
                <a:solidFill>
                  <a:srgbClr val="E2E6E9"/>
                </a:solidFill>
                <a:latin typeface="Merriweather" pitchFamily="34" charset="0"/>
                <a:ea typeface="Merriweather" pitchFamily="34" charset="-122"/>
                <a:cs typeface="Merriweather" pitchFamily="34" charset="-120"/>
              </a:rPr>
              <a:t>Chia tập Train/Test</a:t>
            </a:r>
            <a:endParaRPr lang="en-US" sz="1800" dirty="0"/>
          </a:p>
        </p:txBody>
      </p:sp>
      <p:sp>
        <p:nvSpPr>
          <p:cNvPr id="22" name="Text 20"/>
          <p:cNvSpPr/>
          <p:nvPr/>
        </p:nvSpPr>
        <p:spPr>
          <a:xfrm>
            <a:off x="1567577" y="7199471"/>
            <a:ext cx="12417385" cy="295037"/>
          </a:xfrm>
          <a:prstGeom prst="rect">
            <a:avLst/>
          </a:prstGeom>
          <a:noFill/>
          <a:ln/>
        </p:spPr>
        <p:txBody>
          <a:bodyPr wrap="none" lIns="0" tIns="0" rIns="0" bIns="0" rtlCol="0" anchor="t"/>
          <a:lstStyle/>
          <a:p>
            <a:pPr marL="0" indent="0" algn="l">
              <a:lnSpc>
                <a:spcPts val="2300"/>
              </a:lnSpc>
              <a:buNone/>
            </a:pPr>
            <a:r>
              <a:rPr lang="en-US" sz="1450" dirty="0">
                <a:solidFill>
                  <a:srgbClr val="E2E6E9"/>
                </a:solidFill>
                <a:latin typeface="Merriweather" pitchFamily="34" charset="0"/>
                <a:ea typeface="Merriweather" pitchFamily="34" charset="-122"/>
                <a:cs typeface="Merriweather" pitchFamily="34" charset="-120"/>
              </a:rPr>
              <a:t>train_test_split (80/20), dùng stratify cho phân loại.</a:t>
            </a:r>
            <a:endParaRPr lang="en-US" sz="1450" dirty="0"/>
          </a:p>
        </p:txBody>
      </p:sp>
      <p:sp>
        <p:nvSpPr>
          <p:cNvPr id="23" name="Rectangle 2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437323"/>
            <a:ext cx="9228296"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Triển khai: EDA &amp; Mô hình hóa</a:t>
            </a:r>
            <a:endParaRPr lang="en-US" sz="4850" dirty="0"/>
          </a:p>
        </p:txBody>
      </p:sp>
      <p:sp>
        <p:nvSpPr>
          <p:cNvPr id="3" name="Text 1"/>
          <p:cNvSpPr/>
          <p:nvPr/>
        </p:nvSpPr>
        <p:spPr>
          <a:xfrm>
            <a:off x="863798" y="2825591"/>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Làm sạch dữ liệu</a:t>
            </a:r>
            <a:endParaRPr lang="en-US" sz="2400" dirty="0"/>
          </a:p>
        </p:txBody>
      </p:sp>
      <p:sp>
        <p:nvSpPr>
          <p:cNvPr id="4" name="Text 2"/>
          <p:cNvSpPr/>
          <p:nvPr/>
        </p:nvSpPr>
        <p:spPr>
          <a:xfrm>
            <a:off x="863798" y="3457932"/>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Tải dữ liệu, kiểm tra giá trị thiếu (không có NaN).</a:t>
            </a:r>
            <a:endParaRPr lang="en-US" sz="1900" dirty="0"/>
          </a:p>
        </p:txBody>
      </p:sp>
      <p:sp>
        <p:nvSpPr>
          <p:cNvPr id="5" name="Text 3"/>
          <p:cNvSpPr/>
          <p:nvPr/>
        </p:nvSpPr>
        <p:spPr>
          <a:xfrm>
            <a:off x="863798" y="4099560"/>
            <a:ext cx="3720941"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Trực quan hóa phân phối</a:t>
            </a:r>
            <a:endParaRPr lang="en-US" sz="2400" dirty="0"/>
          </a:p>
        </p:txBody>
      </p:sp>
      <p:sp>
        <p:nvSpPr>
          <p:cNvPr id="6" name="Text 4"/>
          <p:cNvSpPr/>
          <p:nvPr/>
        </p:nvSpPr>
        <p:spPr>
          <a:xfrm>
            <a:off x="863798" y="4731901"/>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Histogram/KDE cho 14 đặc trưng.</a:t>
            </a:r>
            <a:endParaRPr lang="en-US" sz="1900" dirty="0"/>
          </a:p>
        </p:txBody>
      </p:sp>
      <p:sp>
        <p:nvSpPr>
          <p:cNvPr id="7" name="Text 5"/>
          <p:cNvSpPr/>
          <p:nvPr/>
        </p:nvSpPr>
        <p:spPr>
          <a:xfrm>
            <a:off x="863798" y="5348764"/>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CRIM, ZN lệch phải.</a:t>
            </a:r>
            <a:endParaRPr lang="en-US" sz="1900" dirty="0"/>
          </a:p>
        </p:txBody>
      </p:sp>
      <p:sp>
        <p:nvSpPr>
          <p:cNvPr id="8" name="Text 6"/>
          <p:cNvSpPr/>
          <p:nvPr/>
        </p:nvSpPr>
        <p:spPr>
          <a:xfrm>
            <a:off x="863798" y="5829895"/>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CHAS nhị phân, mất cân bằng.</a:t>
            </a:r>
            <a:endParaRPr lang="en-US" sz="1900" dirty="0"/>
          </a:p>
        </p:txBody>
      </p:sp>
      <p:sp>
        <p:nvSpPr>
          <p:cNvPr id="9" name="Text 7"/>
          <p:cNvSpPr/>
          <p:nvPr/>
        </p:nvSpPr>
        <p:spPr>
          <a:xfrm>
            <a:off x="863798" y="6311027"/>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MEDV bị giới hạn </a:t>
            </a:r>
            <a:r>
              <a:rPr lang="en-US" sz="1900" dirty="0" err="1">
                <a:solidFill>
                  <a:srgbClr val="E2E6E9"/>
                </a:solidFill>
                <a:latin typeface="Merriweather" pitchFamily="34" charset="0"/>
                <a:ea typeface="Merriweather" pitchFamily="34" charset="-122"/>
                <a:cs typeface="Merriweather" pitchFamily="34" charset="-120"/>
              </a:rPr>
              <a:t>trên</a:t>
            </a:r>
            <a:r>
              <a:rPr lang="en-US" sz="1900" dirty="0">
                <a:solidFill>
                  <a:srgbClr val="E2E6E9"/>
                </a:solidFill>
                <a:latin typeface="Merriweather" pitchFamily="34" charset="0"/>
                <a:ea typeface="Merriweather" pitchFamily="34" charset="-122"/>
                <a:cs typeface="Merriweather" pitchFamily="34" charset="-120"/>
              </a:rPr>
              <a:t> </a:t>
            </a:r>
            <a:r>
              <a:rPr lang="en-US" sz="1900" dirty="0" smtClean="0">
                <a:solidFill>
                  <a:srgbClr val="E2E6E9"/>
                </a:solidFill>
                <a:latin typeface="Merriweather" pitchFamily="34" charset="0"/>
                <a:ea typeface="Merriweather" pitchFamily="34" charset="-122"/>
                <a:cs typeface="Merriweather" pitchFamily="34" charset="-120"/>
              </a:rPr>
              <a:t>ở </a:t>
            </a:r>
            <a:r>
              <a:rPr lang="en-US" sz="1900" dirty="0" err="1" smtClean="0">
                <a:solidFill>
                  <a:srgbClr val="E2E6E9"/>
                </a:solidFill>
                <a:latin typeface="Merriweather" pitchFamily="34" charset="0"/>
                <a:ea typeface="Merriweather" pitchFamily="34" charset="-122"/>
                <a:cs typeface="Merriweather" pitchFamily="34" charset="-120"/>
              </a:rPr>
              <a:t>mức</a:t>
            </a:r>
            <a:r>
              <a:rPr lang="en-US" sz="1900" dirty="0" smtClean="0">
                <a:solidFill>
                  <a:srgbClr val="E2E6E9"/>
                </a:solidFill>
                <a:latin typeface="Merriweather" pitchFamily="34" charset="0"/>
                <a:ea typeface="Merriweather" pitchFamily="34" charset="-122"/>
                <a:cs typeface="Merriweather" pitchFamily="34" charset="-120"/>
              </a:rPr>
              <a:t> 50k USD.</a:t>
            </a:r>
            <a:endParaRPr lang="en-US" sz="1900" dirty="0"/>
          </a:p>
        </p:txBody>
      </p:sp>
      <p:sp>
        <p:nvSpPr>
          <p:cNvPr id="10" name="Text 8"/>
          <p:cNvSpPr/>
          <p:nvPr/>
        </p:nvSpPr>
        <p:spPr>
          <a:xfrm>
            <a:off x="7623929" y="2825591"/>
            <a:ext cx="3196471"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Phân tích tương quan</a:t>
            </a:r>
            <a:endParaRPr lang="en-US" sz="2400" dirty="0"/>
          </a:p>
        </p:txBody>
      </p:sp>
      <p:sp>
        <p:nvSpPr>
          <p:cNvPr id="11" name="Text 9"/>
          <p:cNvSpPr/>
          <p:nvPr/>
        </p:nvSpPr>
        <p:spPr>
          <a:xfrm>
            <a:off x="7623929" y="3457932"/>
            <a:ext cx="6150293"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Heatmap ma trận tương quan.</a:t>
            </a:r>
            <a:endParaRPr lang="en-US" sz="1900" dirty="0"/>
          </a:p>
        </p:txBody>
      </p:sp>
      <p:sp>
        <p:nvSpPr>
          <p:cNvPr id="12" name="Text 10"/>
          <p:cNvSpPr/>
          <p:nvPr/>
        </p:nvSpPr>
        <p:spPr>
          <a:xfrm>
            <a:off x="7623929" y="4074795"/>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RM (+0.70) tương quan dương mạnh nhất với MEDV.</a:t>
            </a:r>
            <a:endParaRPr lang="en-US" sz="1900" dirty="0"/>
          </a:p>
        </p:txBody>
      </p:sp>
      <p:sp>
        <p:nvSpPr>
          <p:cNvPr id="13" name="Text 11"/>
          <p:cNvSpPr/>
          <p:nvPr/>
        </p:nvSpPr>
        <p:spPr>
          <a:xfrm>
            <a:off x="7623929" y="4950738"/>
            <a:ext cx="6150293" cy="789622"/>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LSTAT (-0.74) tương quan âm mạnh nhất với MEDV.</a:t>
            </a:r>
            <a:endParaRPr lang="en-US" sz="1900" dirty="0"/>
          </a:p>
        </p:txBody>
      </p:sp>
      <p:sp>
        <p:nvSpPr>
          <p:cNvPr id="14" name="Text 12"/>
          <p:cNvSpPr/>
          <p:nvPr/>
        </p:nvSpPr>
        <p:spPr>
          <a:xfrm>
            <a:off x="7623929" y="5826681"/>
            <a:ext cx="6150293" cy="394811"/>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RAD và TAX (+0.91) đa cộng tuyến cao.</a:t>
            </a:r>
            <a:endParaRPr lang="en-US" sz="1900" dirty="0"/>
          </a:p>
        </p:txBody>
      </p:sp>
      <p:sp>
        <p:nvSpPr>
          <p:cNvPr id="15" name="Rectangle 14"/>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890109" y="3749621"/>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phân </a:t>
            </a:r>
            <a:r>
              <a:rPr lang="en-US" sz="1300" dirty="0" err="1">
                <a:solidFill>
                  <a:srgbClr val="E2E6E9"/>
                </a:solidFill>
                <a:latin typeface="Merriweather" pitchFamily="34" charset="0"/>
                <a:ea typeface="Merriweather" pitchFamily="34" charset="-122"/>
                <a:cs typeface="Merriweather" pitchFamily="34" charset="-120"/>
              </a:rPr>
              <a:t>phối</a:t>
            </a:r>
            <a:r>
              <a:rPr lang="en-US" sz="1300" dirty="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của</a:t>
            </a:r>
            <a:r>
              <a:rPr lang="en-US" sz="1300" dirty="0" smtClean="0">
                <a:solidFill>
                  <a:srgbClr val="E2E6E9"/>
                </a:solidFill>
                <a:latin typeface="Merriweather" pitchFamily="34" charset="0"/>
                <a:ea typeface="Merriweather" pitchFamily="34" charset="-122"/>
                <a:cs typeface="Merriweather" pitchFamily="34" charset="-120"/>
              </a:rPr>
              <a:t> MEDV (</a:t>
            </a:r>
            <a:r>
              <a:rPr lang="en-US" sz="1300" dirty="0" err="1" smtClean="0">
                <a:solidFill>
                  <a:srgbClr val="E2E6E9"/>
                </a:solidFill>
                <a:latin typeface="Merriweather" pitchFamily="34" charset="0"/>
                <a:ea typeface="Merriweather" pitchFamily="34" charset="-122"/>
                <a:cs typeface="Merriweather" pitchFamily="34" charset="-120"/>
              </a:rPr>
              <a:t>giới</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hạn</a:t>
            </a:r>
            <a:r>
              <a:rPr lang="en-US" sz="1300" dirty="0" smtClean="0">
                <a:solidFill>
                  <a:srgbClr val="E2E6E9"/>
                </a:solidFill>
                <a:latin typeface="Merriweather" pitchFamily="34" charset="0"/>
                <a:ea typeface="Merriweather" pitchFamily="34" charset="-122"/>
                <a:cs typeface="Merriweather" pitchFamily="34" charset="-120"/>
              </a:rPr>
              <a:t> ở 50)</a:t>
            </a:r>
            <a:endParaRPr lang="en-US" sz="1300" dirty="0"/>
          </a:p>
        </p:txBody>
      </p:sp>
      <p:pic>
        <p:nvPicPr>
          <p:cNvPr id="4" name="Image 1" descr="preencoded.png"/>
          <p:cNvPicPr>
            <a:picLocks noChangeAspect="1"/>
          </p:cNvPicPr>
          <p:nvPr/>
        </p:nvPicPr>
        <p:blipFill>
          <a:blip r:embed="rId3"/>
          <a:stretch>
            <a:fillRect/>
          </a:stretch>
        </p:blipFill>
        <p:spPr>
          <a:xfrm>
            <a:off x="7579874" y="1236935"/>
            <a:ext cx="6320433" cy="5380797"/>
          </a:xfrm>
          <a:prstGeom prst="rect">
            <a:avLst/>
          </a:prstGeom>
          <a:noFill/>
          <a:ln>
            <a:solidFill>
              <a:srgbClr val="FF0000"/>
            </a:solidFill>
          </a:ln>
        </p:spPr>
      </p:pic>
      <p:sp>
        <p:nvSpPr>
          <p:cNvPr id="5" name="Text 1"/>
          <p:cNvSpPr/>
          <p:nvPr/>
        </p:nvSpPr>
        <p:spPr>
          <a:xfrm>
            <a:off x="7579875" y="6766673"/>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heatmap tương quan của bộ dữ liệu</a:t>
            </a:r>
            <a:endParaRPr lang="en-US" sz="1300" dirty="0"/>
          </a:p>
        </p:txBody>
      </p:sp>
      <p:sp>
        <p:nvSpPr>
          <p:cNvPr id="6" name="Rectangle 5"/>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4"/>
          <a:stretch>
            <a:fillRect/>
          </a:stretch>
        </p:blipFill>
        <p:spPr>
          <a:xfrm>
            <a:off x="1005040" y="1236935"/>
            <a:ext cx="6210419" cy="2455814"/>
          </a:xfrm>
          <a:prstGeom prst="rect">
            <a:avLst/>
          </a:prstGeom>
        </p:spPr>
      </p:pic>
      <p:pic>
        <p:nvPicPr>
          <p:cNvPr id="9" name="Picture 8"/>
          <p:cNvPicPr>
            <a:picLocks noChangeAspect="1"/>
          </p:cNvPicPr>
          <p:nvPr/>
        </p:nvPicPr>
        <p:blipFill>
          <a:blip r:embed="rId5"/>
          <a:stretch>
            <a:fillRect/>
          </a:stretch>
        </p:blipFill>
        <p:spPr>
          <a:xfrm>
            <a:off x="1000124" y="4211643"/>
            <a:ext cx="6210419" cy="2406089"/>
          </a:xfrm>
          <a:prstGeom prst="rect">
            <a:avLst/>
          </a:prstGeom>
        </p:spPr>
      </p:pic>
      <p:sp>
        <p:nvSpPr>
          <p:cNvPr id="10" name="Text 0"/>
          <p:cNvSpPr/>
          <p:nvPr/>
        </p:nvSpPr>
        <p:spPr>
          <a:xfrm>
            <a:off x="890110" y="6759463"/>
            <a:ext cx="6320433" cy="269677"/>
          </a:xfrm>
          <a:prstGeom prst="rect">
            <a:avLst/>
          </a:prstGeom>
          <a:noFill/>
          <a:ln/>
        </p:spPr>
        <p:txBody>
          <a:bodyPr wrap="none" lIns="0" tIns="0" rIns="0" bIns="0" rtlCol="0" anchor="t"/>
          <a:lstStyle/>
          <a:p>
            <a:pPr marL="0" indent="0" algn="ctr">
              <a:lnSpc>
                <a:spcPts val="2100"/>
              </a:lnSpc>
              <a:buNone/>
            </a:pPr>
            <a:r>
              <a:rPr lang="en-US" sz="1300" dirty="0">
                <a:solidFill>
                  <a:srgbClr val="E2E6E9"/>
                </a:solidFill>
                <a:latin typeface="Merriweather" pitchFamily="34" charset="0"/>
                <a:ea typeface="Merriweather" pitchFamily="34" charset="-122"/>
                <a:cs typeface="Merriweather" pitchFamily="34" charset="-120"/>
              </a:rPr>
              <a:t>phân </a:t>
            </a:r>
            <a:r>
              <a:rPr lang="en-US" sz="1300" dirty="0" err="1">
                <a:solidFill>
                  <a:srgbClr val="E2E6E9"/>
                </a:solidFill>
                <a:latin typeface="Merriweather" pitchFamily="34" charset="0"/>
                <a:ea typeface="Merriweather" pitchFamily="34" charset="-122"/>
                <a:cs typeface="Merriweather" pitchFamily="34" charset="-120"/>
              </a:rPr>
              <a:t>phối</a:t>
            </a:r>
            <a:r>
              <a:rPr lang="en-US" sz="1300" dirty="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lệch</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của</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tỉ</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lệ</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tội</a:t>
            </a:r>
            <a:r>
              <a:rPr lang="en-US" sz="1300" dirty="0" smtClean="0">
                <a:solidFill>
                  <a:srgbClr val="E2E6E9"/>
                </a:solidFill>
                <a:latin typeface="Merriweather" pitchFamily="34" charset="0"/>
                <a:ea typeface="Merriweather" pitchFamily="34" charset="-122"/>
                <a:cs typeface="Merriweather" pitchFamily="34" charset="-120"/>
              </a:rPr>
              <a:t> </a:t>
            </a:r>
            <a:r>
              <a:rPr lang="en-US" sz="1300" dirty="0" err="1" smtClean="0">
                <a:solidFill>
                  <a:srgbClr val="E2E6E9"/>
                </a:solidFill>
                <a:latin typeface="Merriweather" pitchFamily="34" charset="0"/>
                <a:ea typeface="Merriweather" pitchFamily="34" charset="-122"/>
                <a:cs typeface="Merriweather" pitchFamily="34" charset="-120"/>
              </a:rPr>
              <a:t>phạm</a:t>
            </a:r>
            <a:endParaRPr lang="en-US" sz="1300" dirty="0"/>
          </a:p>
        </p:txBody>
      </p:sp>
      <p:sp>
        <p:nvSpPr>
          <p:cNvPr id="13" name="Oval 12"/>
          <p:cNvSpPr/>
          <p:nvPr/>
        </p:nvSpPr>
        <p:spPr>
          <a:xfrm>
            <a:off x="12191999" y="5964013"/>
            <a:ext cx="560439" cy="65372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1071122" y="4184542"/>
            <a:ext cx="550606" cy="6537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9541808" y="5964013"/>
            <a:ext cx="634578" cy="65371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81276" y="535305"/>
            <a:ext cx="8096250" cy="608409"/>
          </a:xfrm>
          <a:prstGeom prst="rect">
            <a:avLst/>
          </a:prstGeom>
          <a:noFill/>
          <a:ln/>
        </p:spPr>
        <p:txBody>
          <a:bodyPr wrap="none" lIns="0" tIns="0" rIns="0" bIns="0" rtlCol="0" anchor="t"/>
          <a:lstStyle/>
          <a:p>
            <a:pPr marL="0" indent="0" algn="l">
              <a:lnSpc>
                <a:spcPts val="4750"/>
              </a:lnSpc>
              <a:buNone/>
            </a:pPr>
            <a:r>
              <a:rPr lang="en-US" sz="3800" dirty="0">
                <a:solidFill>
                  <a:srgbClr val="F5F0F0"/>
                </a:solidFill>
                <a:latin typeface="Merriweather" pitchFamily="34" charset="0"/>
                <a:ea typeface="Merriweather" pitchFamily="34" charset="-122"/>
                <a:cs typeface="Merriweather" pitchFamily="34" charset="-120"/>
              </a:rPr>
              <a:t>Lý thuyết Giảm chiều dữ liệu (PCA)</a:t>
            </a:r>
            <a:endParaRPr lang="en-US" sz="3800" dirty="0"/>
          </a:p>
        </p:txBody>
      </p:sp>
      <p:sp>
        <p:nvSpPr>
          <p:cNvPr id="3" name="Text 1"/>
          <p:cNvSpPr/>
          <p:nvPr/>
        </p:nvSpPr>
        <p:spPr>
          <a:xfrm>
            <a:off x="681276" y="1533049"/>
            <a:ext cx="13267849" cy="311468"/>
          </a:xfrm>
          <a:prstGeom prst="rect">
            <a:avLst/>
          </a:prstGeom>
          <a:noFill/>
          <a:ln/>
        </p:spPr>
        <p:txBody>
          <a:bodyPr wrap="none" lIns="0" tIns="0" rIns="0" bIns="0" rtlCol="0" anchor="t"/>
          <a:lstStyle/>
          <a:p>
            <a:pPr marL="0" indent="0" algn="l">
              <a:lnSpc>
                <a:spcPts val="2450"/>
              </a:lnSpc>
              <a:buNone/>
            </a:pPr>
            <a:r>
              <a:rPr lang="en-US" sz="1500" b="1" dirty="0">
                <a:solidFill>
                  <a:srgbClr val="E2E6E9"/>
                </a:solidFill>
                <a:latin typeface="Merriweather" pitchFamily="34" charset="0"/>
                <a:ea typeface="Merriweather" pitchFamily="34" charset="-122"/>
                <a:cs typeface="Merriweather" pitchFamily="34" charset="-120"/>
              </a:rPr>
              <a:t>Mục tiêu:</a:t>
            </a:r>
            <a:r>
              <a:rPr lang="en-US" sz="1500" dirty="0">
                <a:solidFill>
                  <a:srgbClr val="E2E6E9"/>
                </a:solidFill>
                <a:latin typeface="Merriweather" pitchFamily="34" charset="0"/>
                <a:ea typeface="Merriweather" pitchFamily="34" charset="-122"/>
                <a:cs typeface="Merriweather" pitchFamily="34" charset="-120"/>
              </a:rPr>
              <a:t> Khử đa cộng tuyến giữa các đặc trưng và giảm nhiễu trong dữ liệu, giúp cải thiện hiệu suất mô hình và giảm thời gian tính toán.</a:t>
            </a:r>
            <a:endParaRPr lang="en-US" sz="1500" dirty="0"/>
          </a:p>
        </p:txBody>
      </p:sp>
      <p:sp>
        <p:nvSpPr>
          <p:cNvPr id="4" name="Shape 2"/>
          <p:cNvSpPr/>
          <p:nvPr/>
        </p:nvSpPr>
        <p:spPr>
          <a:xfrm>
            <a:off x="681276" y="2166878"/>
            <a:ext cx="97274" cy="97274"/>
          </a:xfrm>
          <a:prstGeom prst="roundRect">
            <a:avLst>
              <a:gd name="adj" fmla="val 470013"/>
            </a:avLst>
          </a:prstGeom>
          <a:solidFill>
            <a:srgbClr val="609DFF"/>
          </a:solidFill>
          <a:ln/>
        </p:spPr>
      </p:sp>
      <p:sp>
        <p:nvSpPr>
          <p:cNvPr id="5" name="Text 3"/>
          <p:cNvSpPr/>
          <p:nvPr/>
        </p:nvSpPr>
        <p:spPr>
          <a:xfrm>
            <a:off x="973217" y="2063472"/>
            <a:ext cx="2433280" cy="304205"/>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Nguyên lý hoạt động</a:t>
            </a:r>
            <a:endParaRPr lang="en-US" sz="1900" dirty="0"/>
          </a:p>
        </p:txBody>
      </p:sp>
      <p:sp>
        <p:nvSpPr>
          <p:cNvPr id="6" name="Text 4"/>
          <p:cNvSpPr/>
          <p:nvPr/>
        </p:nvSpPr>
        <p:spPr>
          <a:xfrm>
            <a:off x="973217" y="2484477"/>
            <a:ext cx="6220301" cy="311468"/>
          </a:xfrm>
          <a:prstGeom prst="rect">
            <a:avLst/>
          </a:prstGeom>
          <a:noFill/>
          <a:ln/>
        </p:spPr>
        <p:txBody>
          <a:bodyPr wrap="none" lIns="0" tIns="0" rIns="0" bIns="0" rtlCol="0" anchor="t"/>
          <a:lstStyle/>
          <a:p>
            <a:pPr marL="342900" indent="-342900" algn="l">
              <a:lnSpc>
                <a:spcPts val="2450"/>
              </a:lnSpc>
              <a:buSzPct val="100000"/>
              <a:buFont typeface="+mj-lt"/>
              <a:buAutoNum type="arabicPeriod"/>
            </a:pPr>
            <a:r>
              <a:rPr lang="en-US" sz="1500" dirty="0">
                <a:solidFill>
                  <a:srgbClr val="E2E6E9"/>
                </a:solidFill>
                <a:latin typeface="Merriweather" pitchFamily="34" charset="0"/>
                <a:ea typeface="Merriweather" pitchFamily="34" charset="-122"/>
                <a:cs typeface="Merriweather" pitchFamily="34" charset="-120"/>
              </a:rPr>
              <a:t>Tính toán ma trận hiệp phương sai của dữ liệu gốc.</a:t>
            </a:r>
            <a:endParaRPr lang="en-US" sz="1500" dirty="0"/>
          </a:p>
        </p:txBody>
      </p:sp>
      <p:sp>
        <p:nvSpPr>
          <p:cNvPr id="7" name="Text 5"/>
          <p:cNvSpPr/>
          <p:nvPr/>
        </p:nvSpPr>
        <p:spPr>
          <a:xfrm>
            <a:off x="973217" y="2864048"/>
            <a:ext cx="6220301" cy="622935"/>
          </a:xfrm>
          <a:prstGeom prst="rect">
            <a:avLst/>
          </a:prstGeom>
          <a:noFill/>
          <a:ln/>
        </p:spPr>
        <p:txBody>
          <a:bodyPr wrap="square" lIns="0" tIns="0" rIns="0" bIns="0" rtlCol="0" anchor="t"/>
          <a:lstStyle/>
          <a:p>
            <a:pPr marL="342900" indent="-342900" algn="l">
              <a:lnSpc>
                <a:spcPts val="2450"/>
              </a:lnSpc>
              <a:buSzPct val="100000"/>
              <a:buFont typeface="+mj-lt"/>
              <a:buAutoNum type="arabicPeriod" startAt="2"/>
            </a:pPr>
            <a:r>
              <a:rPr lang="en-US" sz="1500" dirty="0">
                <a:solidFill>
                  <a:srgbClr val="E2E6E9"/>
                </a:solidFill>
                <a:latin typeface="Merriweather" pitchFamily="34" charset="0"/>
                <a:ea typeface="Merriweather" pitchFamily="34" charset="-122"/>
                <a:cs typeface="Merriweather" pitchFamily="34" charset="-120"/>
              </a:rPr>
              <a:t>Tìm các trị riêng (eigenvalues) và vector riêng (eigenvectors) từ ma trận hiệp phương sai.</a:t>
            </a:r>
            <a:endParaRPr lang="en-US" sz="1500" dirty="0"/>
          </a:p>
        </p:txBody>
      </p:sp>
      <p:sp>
        <p:nvSpPr>
          <p:cNvPr id="8" name="Text 6"/>
          <p:cNvSpPr/>
          <p:nvPr/>
        </p:nvSpPr>
        <p:spPr>
          <a:xfrm>
            <a:off x="973217" y="3555087"/>
            <a:ext cx="6220301" cy="934403"/>
          </a:xfrm>
          <a:prstGeom prst="rect">
            <a:avLst/>
          </a:prstGeom>
          <a:noFill/>
          <a:ln/>
        </p:spPr>
        <p:txBody>
          <a:bodyPr wrap="square" lIns="0" tIns="0" rIns="0" bIns="0" rtlCol="0" anchor="t"/>
          <a:lstStyle/>
          <a:p>
            <a:pPr marL="342900" indent="-342900" algn="l">
              <a:lnSpc>
                <a:spcPts val="2450"/>
              </a:lnSpc>
              <a:buSzPct val="100000"/>
              <a:buFont typeface="+mj-lt"/>
              <a:buAutoNum type="arabicPeriod" startAt="3"/>
            </a:pPr>
            <a:r>
              <a:rPr lang="en-US" sz="1500" dirty="0">
                <a:solidFill>
                  <a:srgbClr val="E2E6E9"/>
                </a:solidFill>
                <a:latin typeface="Merriweather" pitchFamily="34" charset="0"/>
                <a:ea typeface="Merriweather" pitchFamily="34" charset="-122"/>
                <a:cs typeface="Merriweather" pitchFamily="34" charset="-120"/>
              </a:rPr>
              <a:t>Chiếu dữ liệu ban đầu lên không gian được tạo bởi các vector riêng có trị riêng lớn nhất, tạo thành các Thành phần chính (Principal Components - PCs).</a:t>
            </a:r>
            <a:endParaRPr lang="en-US" sz="1500" dirty="0"/>
          </a:p>
        </p:txBody>
      </p:sp>
      <p:sp>
        <p:nvSpPr>
          <p:cNvPr id="9" name="Shape 7"/>
          <p:cNvSpPr/>
          <p:nvPr/>
        </p:nvSpPr>
        <p:spPr>
          <a:xfrm>
            <a:off x="7436763" y="2166878"/>
            <a:ext cx="97274" cy="97274"/>
          </a:xfrm>
          <a:prstGeom prst="roundRect">
            <a:avLst>
              <a:gd name="adj" fmla="val 470013"/>
            </a:avLst>
          </a:prstGeom>
          <a:solidFill>
            <a:srgbClr val="609DFF"/>
          </a:solidFill>
          <a:ln/>
        </p:spPr>
      </p:sp>
      <p:sp>
        <p:nvSpPr>
          <p:cNvPr id="10" name="Text 8"/>
          <p:cNvSpPr/>
          <p:nvPr/>
        </p:nvSpPr>
        <p:spPr>
          <a:xfrm>
            <a:off x="7728704" y="2063472"/>
            <a:ext cx="5291138" cy="304205"/>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Tiêu chí chọn số lượng Thành phần chính (K)</a:t>
            </a:r>
            <a:endParaRPr lang="en-US" sz="1900" dirty="0"/>
          </a:p>
        </p:txBody>
      </p:sp>
      <p:sp>
        <p:nvSpPr>
          <p:cNvPr id="11" name="Text 9"/>
          <p:cNvSpPr/>
          <p:nvPr/>
        </p:nvSpPr>
        <p:spPr>
          <a:xfrm>
            <a:off x="7728704" y="2484477"/>
            <a:ext cx="6220420" cy="1245870"/>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Chúng ta sẽ chọn số lượng Thành phần chính K sao cho tổng phương sai tích lũy được giữ lại đạt ít nhất 95% của tổng phương sai ban đầu. Điều này đảm bảo rằng phần lớn thông tin quan trọng trong dữ liệu được bảo toàn.</a:t>
            </a:r>
            <a:endParaRPr lang="en-US" sz="1500" dirty="0"/>
          </a:p>
        </p:txBody>
      </p:sp>
      <p:pic>
        <p:nvPicPr>
          <p:cNvPr id="12" name="Image 0" descr="preencoded.png"/>
          <p:cNvPicPr>
            <a:picLocks noChangeAspect="1"/>
          </p:cNvPicPr>
          <p:nvPr/>
        </p:nvPicPr>
        <p:blipFill>
          <a:blip r:embed="rId3"/>
          <a:stretch>
            <a:fillRect/>
          </a:stretch>
        </p:blipFill>
        <p:spPr>
          <a:xfrm>
            <a:off x="2610683" y="4708446"/>
            <a:ext cx="9408914" cy="2989183"/>
          </a:xfrm>
          <a:prstGeom prst="rect">
            <a:avLst/>
          </a:prstGeom>
        </p:spPr>
      </p:pic>
      <p:sp>
        <p:nvSpPr>
          <p:cNvPr id="13" name="Rectangle 12"/>
          <p:cNvSpPr/>
          <p:nvPr/>
        </p:nvSpPr>
        <p:spPr>
          <a:xfrm>
            <a:off x="12821265" y="7747819"/>
            <a:ext cx="1809135" cy="481781"/>
          </a:xfrm>
          <a:prstGeom prst="rect">
            <a:avLst/>
          </a:prstGeom>
          <a:solidFill>
            <a:srgbClr val="0915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246</TotalTime>
  <Words>2357</Words>
  <Application>Microsoft Office PowerPoint</Application>
  <PresentationFormat>Custom</PresentationFormat>
  <Paragraphs>240</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Calibri</vt:lpstr>
      <vt:lpstr>Wingdings</vt:lpstr>
      <vt:lpstr>Merriweather Light</vt:lpstr>
      <vt:lpstr>Merriweather</vt:lpstr>
      <vt:lpstr>Consolas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Huy</cp:lastModifiedBy>
  <cp:revision>14</cp:revision>
  <dcterms:created xsi:type="dcterms:W3CDTF">2025-11-26T14:51:08Z</dcterms:created>
  <dcterms:modified xsi:type="dcterms:W3CDTF">2025-11-29T14:32:23Z</dcterms:modified>
</cp:coreProperties>
</file>